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7" r:id="rId2"/>
    <p:sldId id="258" r:id="rId3"/>
    <p:sldId id="259" r:id="rId4"/>
    <p:sldId id="288" r:id="rId5"/>
    <p:sldId id="260" r:id="rId6"/>
    <p:sldId id="289" r:id="rId7"/>
    <p:sldId id="296" r:id="rId8"/>
    <p:sldId id="262" r:id="rId9"/>
    <p:sldId id="263" r:id="rId10"/>
    <p:sldId id="279" r:id="rId11"/>
    <p:sldId id="264" r:id="rId12"/>
    <p:sldId id="280" r:id="rId13"/>
    <p:sldId id="267" r:id="rId14"/>
    <p:sldId id="268" r:id="rId15"/>
    <p:sldId id="299" r:id="rId16"/>
    <p:sldId id="290" r:id="rId17"/>
    <p:sldId id="281" r:id="rId18"/>
    <p:sldId id="269" r:id="rId19"/>
    <p:sldId id="270" r:id="rId20"/>
    <p:sldId id="271" r:id="rId21"/>
    <p:sldId id="300" r:id="rId22"/>
    <p:sldId id="283" r:id="rId23"/>
    <p:sldId id="305" r:id="rId24"/>
    <p:sldId id="306" r:id="rId25"/>
    <p:sldId id="307" r:id="rId26"/>
    <p:sldId id="265" r:id="rId27"/>
    <p:sldId id="301" r:id="rId28"/>
    <p:sldId id="304" r:id="rId29"/>
    <p:sldId id="303" r:id="rId30"/>
    <p:sldId id="302" r:id="rId31"/>
    <p:sldId id="308" r:id="rId32"/>
    <p:sldId id="309" r:id="rId33"/>
    <p:sldId id="328" r:id="rId34"/>
    <p:sldId id="310" r:id="rId35"/>
    <p:sldId id="329" r:id="rId36"/>
    <p:sldId id="331" r:id="rId37"/>
    <p:sldId id="330" r:id="rId38"/>
    <p:sldId id="314" r:id="rId39"/>
    <p:sldId id="332" r:id="rId40"/>
    <p:sldId id="315" r:id="rId41"/>
    <p:sldId id="316" r:id="rId42"/>
    <p:sldId id="317" r:id="rId43"/>
    <p:sldId id="319" r:id="rId44"/>
    <p:sldId id="320" r:id="rId45"/>
    <p:sldId id="333" r:id="rId46"/>
    <p:sldId id="321" r:id="rId47"/>
    <p:sldId id="322" r:id="rId48"/>
    <p:sldId id="323" r:id="rId49"/>
    <p:sldId id="325" r:id="rId50"/>
    <p:sldId id="327" r:id="rId51"/>
    <p:sldId id="298" r:id="rId52"/>
  </p:sldIdLst>
  <p:sldSz cx="10150475" cy="6858000"/>
  <p:notesSz cx="6858000" cy="9144000"/>
  <p:defaultText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89" algn="l" defTabSz="914259" rtl="0" eaLnBrk="1" latinLnBrk="0" hangingPunct="1">
      <a:defRPr sz="1800" kern="1200">
        <a:solidFill>
          <a:schemeClr val="tx1"/>
        </a:solidFill>
        <a:latin typeface="+mn-lt"/>
        <a:ea typeface="+mn-ea"/>
        <a:cs typeface="+mn-cs"/>
      </a:defRPr>
    </a:lvl4pPr>
    <a:lvl5pPr marL="1828518" algn="l" defTabSz="914259" rtl="0" eaLnBrk="1" latinLnBrk="0" hangingPunct="1">
      <a:defRPr sz="1800" kern="1200">
        <a:solidFill>
          <a:schemeClr val="tx1"/>
        </a:solidFill>
        <a:latin typeface="+mn-lt"/>
        <a:ea typeface="+mn-ea"/>
        <a:cs typeface="+mn-cs"/>
      </a:defRPr>
    </a:lvl5pPr>
    <a:lvl6pPr marL="2285648" algn="l" defTabSz="914259" rtl="0" eaLnBrk="1" latinLnBrk="0" hangingPunct="1">
      <a:defRPr sz="1800" kern="1200">
        <a:solidFill>
          <a:schemeClr val="tx1"/>
        </a:solidFill>
        <a:latin typeface="+mn-lt"/>
        <a:ea typeface="+mn-ea"/>
        <a:cs typeface="+mn-cs"/>
      </a:defRPr>
    </a:lvl6pPr>
    <a:lvl7pPr marL="2742778" algn="l" defTabSz="914259" rtl="0" eaLnBrk="1" latinLnBrk="0" hangingPunct="1">
      <a:defRPr sz="1800" kern="1200">
        <a:solidFill>
          <a:schemeClr val="tx1"/>
        </a:solidFill>
        <a:latin typeface="+mn-lt"/>
        <a:ea typeface="+mn-ea"/>
        <a:cs typeface="+mn-cs"/>
      </a:defRPr>
    </a:lvl7pPr>
    <a:lvl8pPr marL="3199907" algn="l" defTabSz="914259" rtl="0" eaLnBrk="1" latinLnBrk="0" hangingPunct="1">
      <a:defRPr sz="1800" kern="1200">
        <a:solidFill>
          <a:schemeClr val="tx1"/>
        </a:solidFill>
        <a:latin typeface="+mn-lt"/>
        <a:ea typeface="+mn-ea"/>
        <a:cs typeface="+mn-cs"/>
      </a:defRPr>
    </a:lvl8pPr>
    <a:lvl9pPr marL="3657037" algn="l" defTabSz="91425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9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p:cViewPr varScale="1">
        <p:scale>
          <a:sx n="78" d="100"/>
          <a:sy n="78" d="100"/>
        </p:scale>
        <p:origin x="1349" y="62"/>
      </p:cViewPr>
      <p:guideLst>
        <p:guide orient="horz" pos="2160"/>
        <p:guide pos="319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537619" y="3124200"/>
            <a:ext cx="6851571"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537619" y="5003322"/>
            <a:ext cx="6851571"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8745078" y="1153129"/>
            <a:ext cx="2286000" cy="422936"/>
          </a:xfrm>
        </p:spPr>
        <p:txBody>
          <a:bodyPr/>
          <a:lstStyle/>
          <a:p>
            <a:fld id="{1D8BD707-D9CF-40AE-B4C6-C98DA3205C09}" type="datetimeFigureOut">
              <a:rPr lang="en-US" smtClean="0"/>
              <a:pPr/>
              <a:t>1/1/2025</a:t>
            </a:fld>
            <a:endParaRPr lang="en-US"/>
          </a:p>
        </p:txBody>
      </p:sp>
      <p:sp>
        <p:nvSpPr>
          <p:cNvPr id="17" name="Footer Placeholder 16"/>
          <p:cNvSpPr>
            <a:spLocks noGrp="1"/>
          </p:cNvSpPr>
          <p:nvPr>
            <p:ph type="ftr" sz="quarter" idx="11"/>
          </p:nvPr>
        </p:nvSpPr>
        <p:spPr bwMode="auto">
          <a:xfrm rot="5400000">
            <a:off x="8057555" y="4160533"/>
            <a:ext cx="3657600" cy="426320"/>
          </a:xfrm>
        </p:spPr>
        <p:txBody>
          <a:bodyPr/>
          <a:lstStyle/>
          <a:p>
            <a:endParaRPr lang="en-US"/>
          </a:p>
        </p:txBody>
      </p:sp>
      <p:sp>
        <p:nvSpPr>
          <p:cNvPr id="10" name="Rectangle 9"/>
          <p:cNvSpPr/>
          <p:nvPr/>
        </p:nvSpPr>
        <p:spPr bwMode="auto">
          <a:xfrm>
            <a:off x="422937" y="0"/>
            <a:ext cx="676698"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06752" y="0"/>
            <a:ext cx="11618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099635" y="0"/>
            <a:ext cx="201891"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266944" y="0"/>
            <a:ext cx="25562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049"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015048"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948124"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91669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84222"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011701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353397" y="0"/>
            <a:ext cx="84587"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76698" y="3429000"/>
            <a:ext cx="1437984"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453783" y="4866752"/>
            <a:ext cx="712025"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211175" y="5500632"/>
            <a:ext cx="152257"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847387" y="5788152"/>
            <a:ext cx="304514"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114682" y="4495800"/>
            <a:ext cx="406019"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471446" y="4928702"/>
            <a:ext cx="676698"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59095" y="274640"/>
            <a:ext cx="186092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07524" y="274639"/>
            <a:ext cx="6682396"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507524" y="1600200"/>
            <a:ext cx="8289555"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1/1/2025</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37619" y="2895600"/>
            <a:ext cx="6851571"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537619" y="5010150"/>
            <a:ext cx="6851571"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8743563" y="1149464"/>
            <a:ext cx="2286000" cy="422936"/>
          </a:xfrm>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bwMode="auto">
          <a:xfrm rot="5400000">
            <a:off x="8057763" y="4157672"/>
            <a:ext cx="3657600" cy="426320"/>
          </a:xfrm>
        </p:spPr>
        <p:txBody>
          <a:bodyPr/>
          <a:lstStyle/>
          <a:p>
            <a:endParaRPr lang="en-US"/>
          </a:p>
        </p:txBody>
      </p:sp>
      <p:sp>
        <p:nvSpPr>
          <p:cNvPr id="9" name="Rectangle 8"/>
          <p:cNvSpPr/>
          <p:nvPr/>
        </p:nvSpPr>
        <p:spPr bwMode="auto">
          <a:xfrm>
            <a:off x="422937" y="0"/>
            <a:ext cx="676698"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06752" y="0"/>
            <a:ext cx="11618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099635" y="0"/>
            <a:ext cx="201891"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266944" y="0"/>
            <a:ext cx="25562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049"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015048"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948124"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91669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184222"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353397" y="0"/>
            <a:ext cx="84587"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76698" y="3429000"/>
            <a:ext cx="1437984"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470514" y="4866752"/>
            <a:ext cx="712025"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211175" y="5500632"/>
            <a:ext cx="152257"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847387" y="5791200"/>
            <a:ext cx="304514"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085865" y="4479888"/>
            <a:ext cx="406019"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009935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488177" y="4928702"/>
            <a:ext cx="676698"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507524" y="1600200"/>
            <a:ext cx="406019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740272" y="1600200"/>
            <a:ext cx="406019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7524" y="273050"/>
            <a:ext cx="8374142"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507524" y="2362200"/>
            <a:ext cx="406019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53196" y="2362200"/>
            <a:ext cx="406019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507524" y="1569720"/>
            <a:ext cx="406019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821476" y="1569720"/>
            <a:ext cx="406019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pPr/>
              <a:t>1/1/2025</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9727539"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4090222" y="3175238"/>
            <a:ext cx="6309360" cy="507524"/>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7562104" y="274320"/>
            <a:ext cx="1695129"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936158"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873879"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99813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9812126" y="0"/>
            <a:ext cx="338349"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9896713"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9054223" y="5715000"/>
            <a:ext cx="609029"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38349" y="274320"/>
            <a:ext cx="625946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1/1/2025</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9727539"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9054223" y="5715000"/>
            <a:ext cx="609029"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4066114" y="3175238"/>
            <a:ext cx="6309360" cy="507524"/>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851571"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7510506" y="264795"/>
            <a:ext cx="1691746"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99813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9812126" y="0"/>
            <a:ext cx="338349"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9896713"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936158"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873879"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1/1/2025</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9727539"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507524" y="274638"/>
            <a:ext cx="8289555"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507524" y="1600200"/>
            <a:ext cx="8289555"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8535607" y="1060715"/>
            <a:ext cx="2011680" cy="426320"/>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1/1/2025</a:t>
            </a:fld>
            <a:endParaRPr lang="en-US"/>
          </a:p>
        </p:txBody>
      </p:sp>
      <p:sp>
        <p:nvSpPr>
          <p:cNvPr id="3" name="Footer Placeholder 2"/>
          <p:cNvSpPr>
            <a:spLocks noGrp="1"/>
          </p:cNvSpPr>
          <p:nvPr>
            <p:ph type="ftr" sz="quarter" idx="3"/>
          </p:nvPr>
        </p:nvSpPr>
        <p:spPr>
          <a:xfrm rot="5400000">
            <a:off x="7935725" y="3717110"/>
            <a:ext cx="3200400" cy="406019"/>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84587"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99813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9812126" y="0"/>
            <a:ext cx="338349"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9896713"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9054223" y="5715000"/>
            <a:ext cx="609029"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9023772" y="5734050"/>
            <a:ext cx="676698"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4437" y="1077438"/>
            <a:ext cx="6851571" cy="675162"/>
          </a:xfrm>
        </p:spPr>
        <p:txBody>
          <a:bodyPr>
            <a:normAutofit/>
          </a:bodyPr>
          <a:lstStyle/>
          <a:p>
            <a:r>
              <a:rPr lang="en-IN" sz="3200" dirty="0">
                <a:solidFill>
                  <a:schemeClr val="accent1"/>
                </a:solidFill>
              </a:rPr>
              <a:t>Organs of the Immune System</a:t>
            </a:r>
          </a:p>
        </p:txBody>
      </p:sp>
      <p:sp>
        <p:nvSpPr>
          <p:cNvPr id="4" name="Subtitle 2"/>
          <p:cNvSpPr>
            <a:spLocks noGrp="1"/>
          </p:cNvSpPr>
          <p:nvPr>
            <p:ph type="subTitle" idx="1"/>
          </p:nvPr>
        </p:nvSpPr>
        <p:spPr>
          <a:xfrm>
            <a:off x="2560637" y="4267200"/>
            <a:ext cx="6781800" cy="1295400"/>
          </a:xfrm>
        </p:spPr>
        <p:txBody>
          <a:bodyPr>
            <a:normAutofit lnSpcReduction="10000"/>
          </a:bodyPr>
          <a:lstStyle/>
          <a:p>
            <a:pPr algn="ctr">
              <a:spcBef>
                <a:spcPct val="0"/>
              </a:spcBef>
            </a:pPr>
            <a:r>
              <a:rPr lang="en-US" altLang="en-US" sz="2000" dirty="0"/>
              <a:t>Dr. Sandeep Kumar Sharma, </a:t>
            </a:r>
            <a:r>
              <a:rPr lang="en-IN" altLang="en-US" sz="1400" dirty="0" err="1"/>
              <a:t>BVSc</a:t>
            </a:r>
            <a:r>
              <a:rPr lang="en-IN" altLang="en-US" sz="1400" dirty="0"/>
              <a:t> &amp; AH, </a:t>
            </a:r>
            <a:r>
              <a:rPr lang="en-IN" altLang="en-US" sz="1400" dirty="0" err="1"/>
              <a:t>MVSc</a:t>
            </a:r>
            <a:r>
              <a:rPr lang="en-IN" altLang="en-US" sz="1400" dirty="0"/>
              <a:t> and PhD </a:t>
            </a:r>
          </a:p>
          <a:p>
            <a:pPr algn="ctr">
              <a:spcBef>
                <a:spcPct val="0"/>
              </a:spcBef>
            </a:pPr>
            <a:r>
              <a:rPr lang="en-IN" altLang="en-US" sz="2000" dirty="0"/>
              <a:t>Assistant Professor, PGIVER</a:t>
            </a:r>
          </a:p>
          <a:p>
            <a:pPr algn="ctr">
              <a:spcBef>
                <a:spcPct val="0"/>
              </a:spcBef>
            </a:pPr>
            <a:r>
              <a:rPr lang="en-IN" altLang="en-US" sz="2000" dirty="0"/>
              <a:t>drsharmask01@hotmail.com</a:t>
            </a:r>
            <a:endParaRPr lang="en-US" altLang="en-US" sz="2000" dirty="0"/>
          </a:p>
          <a:p>
            <a:pPr algn="ctr">
              <a:spcBef>
                <a:spcPct val="0"/>
              </a:spcBef>
              <a:buFont typeface="Arial" charset="0"/>
              <a:buNone/>
            </a:pPr>
            <a:r>
              <a:rPr lang="en-US" altLang="en-US" sz="2000" dirty="0"/>
              <a:t>Mob. 9414775879</a:t>
            </a:r>
          </a:p>
        </p:txBody>
      </p:sp>
    </p:spTree>
    <p:extLst>
      <p:ext uri="{BB962C8B-B14F-4D97-AF65-F5344CB8AC3E}">
        <p14:creationId xmlns:p14="http://schemas.microsoft.com/office/powerpoint/2010/main" val="177764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yone\Desktop\bone-marrow-transplant_2.jpg"/>
          <p:cNvPicPr/>
          <p:nvPr/>
        </p:nvPicPr>
        <p:blipFill>
          <a:blip r:embed="rId2">
            <a:extLst>
              <a:ext uri="{28A0092B-C50C-407E-A947-70E740481C1C}">
                <a14:useLocalDpi xmlns:a14="http://schemas.microsoft.com/office/drawing/2010/main" val="0"/>
              </a:ext>
            </a:extLst>
          </a:blip>
          <a:srcRect/>
          <a:stretch>
            <a:fillRect/>
          </a:stretch>
        </p:blipFill>
        <p:spPr bwMode="auto">
          <a:xfrm>
            <a:off x="5227637" y="0"/>
            <a:ext cx="4922838" cy="6858000"/>
          </a:xfrm>
          <a:prstGeom prst="rect">
            <a:avLst/>
          </a:prstGeom>
          <a:noFill/>
          <a:ln>
            <a:noFill/>
          </a:ln>
        </p:spPr>
      </p:pic>
      <p:pic>
        <p:nvPicPr>
          <p:cNvPr id="3" name="Picture 2" descr="755927-571.jpg"/>
          <p:cNvPicPr>
            <a:picLocks noChangeAspect="1"/>
          </p:cNvPicPr>
          <p:nvPr/>
        </p:nvPicPr>
        <p:blipFill>
          <a:blip r:embed="rId3"/>
          <a:stretch>
            <a:fillRect/>
          </a:stretch>
        </p:blipFill>
        <p:spPr>
          <a:xfrm>
            <a:off x="0" y="0"/>
            <a:ext cx="5227637"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7527" y="381000"/>
            <a:ext cx="9135428" cy="6095999"/>
          </a:xfrm>
        </p:spPr>
        <p:txBody>
          <a:bodyPr>
            <a:normAutofit/>
          </a:bodyPr>
          <a:lstStyle/>
          <a:p>
            <a:pPr algn="just">
              <a:lnSpc>
                <a:spcPct val="150000"/>
              </a:lnSpc>
              <a:buNone/>
            </a:pPr>
            <a:r>
              <a:rPr lang="en-US" sz="2600" b="1" dirty="0">
                <a:latin typeface="Times New Roman" pitchFamily="18" charset="0"/>
                <a:cs typeface="Times New Roman" pitchFamily="18" charset="0"/>
              </a:rPr>
              <a:t>Functions-</a:t>
            </a:r>
            <a:r>
              <a:rPr lang="en-US" sz="2600" dirty="0">
                <a:latin typeface="Times New Roman" pitchFamily="18" charset="0"/>
                <a:cs typeface="Times New Roman" pitchFamily="18" charset="0"/>
              </a:rPr>
              <a:t> Red marrow contains hematopoietic stem cells that produce two other types of stem cells: myeloid stem cells and lymphoid stem cells. </a:t>
            </a:r>
          </a:p>
          <a:p>
            <a:pPr algn="just">
              <a:lnSpc>
                <a:spcPct val="150000"/>
              </a:lnSpc>
              <a:buFont typeface="Wingdings" pitchFamily="2" charset="2"/>
              <a:buChar char="Ø"/>
            </a:pPr>
            <a:r>
              <a:rPr lang="en-US" sz="2600" dirty="0">
                <a:latin typeface="Times New Roman" pitchFamily="18" charset="0"/>
                <a:cs typeface="Times New Roman" pitchFamily="18" charset="0"/>
              </a:rPr>
              <a:t>These cells develop into red blood cells, white blood cells or platelets. </a:t>
            </a:r>
            <a:r>
              <a:rPr lang="en-US" sz="2600" dirty="0">
                <a:solidFill>
                  <a:schemeClr val="accent3">
                    <a:lumMod val="60000"/>
                    <a:lumOff val="40000"/>
                  </a:schemeClr>
                </a:solidFill>
                <a:latin typeface="Times New Roman" pitchFamily="18" charset="0"/>
                <a:cs typeface="Times New Roman" pitchFamily="18" charset="0"/>
              </a:rPr>
              <a:t>Yellow marrow consists primarily of fat cells</a:t>
            </a:r>
            <a:r>
              <a:rPr lang="en-US" sz="2600" dirty="0">
                <a:latin typeface="Times New Roman" pitchFamily="18" charset="0"/>
                <a:cs typeface="Times New Roman" pitchFamily="18" charset="0"/>
              </a:rPr>
              <a:t>. </a:t>
            </a:r>
          </a:p>
          <a:p>
            <a:pPr algn="just">
              <a:lnSpc>
                <a:spcPct val="150000"/>
              </a:lnSpc>
              <a:buFont typeface="Wingdings" pitchFamily="2" charset="2"/>
              <a:buChar char="Ø"/>
            </a:pPr>
            <a:r>
              <a:rPr lang="en-US" sz="2600" dirty="0">
                <a:latin typeface="Times New Roman" pitchFamily="18" charset="0"/>
                <a:cs typeface="Times New Roman" pitchFamily="18" charset="0"/>
              </a:rPr>
              <a:t>It is found in spongy bones and in the shaft of long bones.</a:t>
            </a:r>
          </a:p>
          <a:p>
            <a:pPr algn="just">
              <a:lnSpc>
                <a:spcPct val="150000"/>
              </a:lnSpc>
              <a:buFont typeface="Wingdings" pitchFamily="2" charset="2"/>
              <a:buChar char="Ø"/>
            </a:pPr>
            <a:r>
              <a:rPr lang="en-US" sz="2600" dirty="0">
                <a:latin typeface="Times New Roman" pitchFamily="18" charset="0"/>
                <a:cs typeface="Times New Roman" pitchFamily="18" charset="0"/>
              </a:rPr>
              <a:t>Bone marrow is the </a:t>
            </a:r>
            <a:r>
              <a:rPr lang="en-US" sz="2600" dirty="0">
                <a:solidFill>
                  <a:schemeClr val="accent3">
                    <a:lumMod val="60000"/>
                    <a:lumOff val="40000"/>
                  </a:schemeClr>
                </a:solidFill>
                <a:latin typeface="Times New Roman" pitchFamily="18" charset="0"/>
                <a:cs typeface="Times New Roman" pitchFamily="18" charset="0"/>
              </a:rPr>
              <a:t>site of B-cell origin and development</a:t>
            </a:r>
            <a:r>
              <a:rPr lang="en-US" sz="2600" dirty="0">
                <a:latin typeface="Times New Roman" pitchFamily="18" charset="0"/>
                <a:cs typeface="Times New Roman" pitchFamily="18" charset="0"/>
              </a:rPr>
              <a:t>. </a:t>
            </a:r>
          </a:p>
          <a:p>
            <a:pPr algn="just">
              <a:lnSpc>
                <a:spcPct val="150000"/>
              </a:lnSpc>
              <a:buFont typeface="Wingdings" pitchFamily="2" charset="2"/>
              <a:buChar char="Ø"/>
            </a:pPr>
            <a:r>
              <a:rPr lang="en-US" sz="2600" dirty="0">
                <a:latin typeface="Times New Roman" pitchFamily="18" charset="0"/>
                <a:cs typeface="Times New Roman" pitchFamily="18" charset="0"/>
              </a:rPr>
              <a:t>Bone marrow secretes various cytokines that are required for development.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5).png"/>
          <p:cNvPicPr>
            <a:picLocks noChangeAspect="1"/>
          </p:cNvPicPr>
          <p:nvPr/>
        </p:nvPicPr>
        <p:blipFill>
          <a:blip r:embed="rId2"/>
          <a:srcRect l="10213" t="12613" r="37989" b="17954"/>
          <a:stretch>
            <a:fillRect/>
          </a:stretch>
        </p:blipFill>
        <p:spPr>
          <a:xfrm>
            <a:off x="0" y="0"/>
            <a:ext cx="1015047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4637" y="914400"/>
            <a:ext cx="9067800" cy="5181600"/>
          </a:xfrm>
        </p:spPr>
        <p:txBody>
          <a:bodyPr>
            <a:normAutofit/>
          </a:bodyPr>
          <a:lstStyle/>
          <a:p>
            <a:pPr algn="just">
              <a:lnSpc>
                <a:spcPct val="150000"/>
              </a:lnSpc>
              <a:buFont typeface="Wingdings" pitchFamily="2" charset="2"/>
              <a:buChar char="Ø"/>
            </a:pPr>
            <a:r>
              <a:rPr lang="en-US" sz="2600" dirty="0">
                <a:latin typeface="Times New Roman" pitchFamily="18" charset="0"/>
                <a:cs typeface="Times New Roman" pitchFamily="18" charset="0"/>
              </a:rPr>
              <a:t>The thymus is </a:t>
            </a:r>
            <a:r>
              <a:rPr lang="en-US" sz="2600" dirty="0">
                <a:solidFill>
                  <a:schemeClr val="accent3">
                    <a:lumMod val="60000"/>
                    <a:lumOff val="40000"/>
                  </a:schemeClr>
                </a:solidFill>
                <a:latin typeface="Times New Roman" pitchFamily="18" charset="0"/>
                <a:cs typeface="Times New Roman" pitchFamily="18" charset="0"/>
              </a:rPr>
              <a:t>located in the thoracic cavity in front of and below the heart</a:t>
            </a:r>
            <a:r>
              <a:rPr lang="en-US" sz="2600" dirty="0">
                <a:latin typeface="Times New Roman" pitchFamily="18" charset="0"/>
                <a:cs typeface="Times New Roman" pitchFamily="18" charset="0"/>
              </a:rPr>
              <a:t>.</a:t>
            </a:r>
          </a:p>
          <a:p>
            <a:pPr algn="just">
              <a:lnSpc>
                <a:spcPct val="150000"/>
              </a:lnSpc>
              <a:buFont typeface="Wingdings" pitchFamily="2" charset="2"/>
              <a:buChar char="Ø"/>
            </a:pPr>
            <a:r>
              <a:rPr lang="en-US" sz="2600" dirty="0">
                <a:latin typeface="Times New Roman" pitchFamily="18" charset="0"/>
                <a:cs typeface="Times New Roman" pitchFamily="18" charset="0"/>
              </a:rPr>
              <a:t>In horses, cattle, sheep, pigs and chickens, it is also extends up the neck as far as the thyroid gland. </a:t>
            </a:r>
          </a:p>
          <a:p>
            <a:pPr algn="just">
              <a:lnSpc>
                <a:spcPct val="150000"/>
              </a:lnSpc>
              <a:buFont typeface="Wingdings" pitchFamily="2" charset="2"/>
              <a:buChar char="Ø"/>
            </a:pPr>
            <a:r>
              <a:rPr lang="en-US" sz="2600" dirty="0">
                <a:latin typeface="Times New Roman" pitchFamily="18" charset="0"/>
                <a:cs typeface="Times New Roman" pitchFamily="18" charset="0"/>
              </a:rPr>
              <a:t>The size of thymus varies, its relative </a:t>
            </a:r>
            <a:r>
              <a:rPr lang="en-US" sz="2600" dirty="0">
                <a:solidFill>
                  <a:schemeClr val="accent3">
                    <a:lumMod val="60000"/>
                    <a:lumOff val="40000"/>
                  </a:schemeClr>
                </a:solidFill>
                <a:latin typeface="Times New Roman" pitchFamily="18" charset="0"/>
                <a:cs typeface="Times New Roman" pitchFamily="18" charset="0"/>
              </a:rPr>
              <a:t>size being greatest in the newborn animal</a:t>
            </a:r>
            <a:r>
              <a:rPr lang="en-US" sz="2600" dirty="0">
                <a:latin typeface="Times New Roman" pitchFamily="18" charset="0"/>
                <a:cs typeface="Times New Roman" pitchFamily="18" charset="0"/>
              </a:rPr>
              <a:t> and its absolute size being greatest in puberty. </a:t>
            </a:r>
          </a:p>
          <a:p>
            <a:pPr algn="just">
              <a:lnSpc>
                <a:spcPct val="150000"/>
              </a:lnSpc>
              <a:buFont typeface="Wingdings" pitchFamily="2" charset="2"/>
              <a:buChar char="Ø"/>
            </a:pPr>
            <a:r>
              <a:rPr lang="en-US" sz="2600" dirty="0">
                <a:latin typeface="Times New Roman" pitchFamily="18" charset="0"/>
                <a:cs typeface="Times New Roman" pitchFamily="18" charset="0"/>
              </a:rPr>
              <a:t>It may be very </a:t>
            </a:r>
            <a:r>
              <a:rPr lang="en-US" sz="2600" dirty="0">
                <a:solidFill>
                  <a:schemeClr val="accent3">
                    <a:lumMod val="60000"/>
                    <a:lumOff val="40000"/>
                  </a:schemeClr>
                </a:solidFill>
                <a:latin typeface="Times New Roman" pitchFamily="18" charset="0"/>
                <a:cs typeface="Times New Roman" pitchFamily="18" charset="0"/>
              </a:rPr>
              <a:t>small and difficult to find in adult animals</a:t>
            </a:r>
            <a:r>
              <a:rPr lang="en-US" sz="2600" dirty="0">
                <a:latin typeface="Times New Roman" pitchFamily="18" charset="0"/>
                <a:cs typeface="Times New Roman" pitchFamily="18" charset="0"/>
              </a:rPr>
              <a:t>. The thymus is the </a:t>
            </a:r>
            <a:r>
              <a:rPr lang="en-US" sz="2600" dirty="0">
                <a:solidFill>
                  <a:schemeClr val="accent3">
                    <a:lumMod val="60000"/>
                    <a:lumOff val="40000"/>
                  </a:schemeClr>
                </a:solidFill>
                <a:latin typeface="Times New Roman" pitchFamily="18" charset="0"/>
                <a:cs typeface="Times New Roman" pitchFamily="18" charset="0"/>
              </a:rPr>
              <a:t>site of T-cell development and maturation</a:t>
            </a:r>
            <a:r>
              <a:rPr lang="en-US" sz="2600" dirty="0">
                <a:latin typeface="Times New Roman" pitchFamily="18" charset="0"/>
                <a:cs typeface="Times New Roman" pitchFamily="18" charset="0"/>
              </a:rPr>
              <a:t>.</a:t>
            </a:r>
          </a:p>
        </p:txBody>
      </p:sp>
      <p:sp>
        <p:nvSpPr>
          <p:cNvPr id="2" name="Rectangle 1"/>
          <p:cNvSpPr/>
          <p:nvPr/>
        </p:nvSpPr>
        <p:spPr>
          <a:xfrm>
            <a:off x="3899605" y="152400"/>
            <a:ext cx="1872629" cy="701859"/>
          </a:xfrm>
          <a:prstGeom prst="rect">
            <a:avLst/>
          </a:prstGeom>
        </p:spPr>
        <p:txBody>
          <a:bodyPr wrap="none">
            <a:spAutoFit/>
          </a:bodyPr>
          <a:lstStyle/>
          <a:p>
            <a:pPr algn="just">
              <a:lnSpc>
                <a:spcPct val="150000"/>
              </a:lnSpc>
              <a:buNone/>
            </a:pPr>
            <a:r>
              <a:rPr lang="en-US" sz="3000" b="1" u="sng" dirty="0">
                <a:solidFill>
                  <a:schemeClr val="accent1"/>
                </a:solidFill>
                <a:latin typeface="Times New Roman" pitchFamily="18" charset="0"/>
                <a:cs typeface="Times New Roman" pitchFamily="18" charset="0"/>
              </a:rPr>
              <a:t>THYMUS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914400"/>
            <a:ext cx="9296400" cy="5105400"/>
          </a:xfrm>
        </p:spPr>
        <p:txBody>
          <a:bodyPr>
            <a:noAutofit/>
          </a:bodyPr>
          <a:lstStyle/>
          <a:p>
            <a:pPr algn="just">
              <a:lnSpc>
                <a:spcPct val="150000"/>
              </a:lnSpc>
              <a:buFont typeface="Wingdings" pitchFamily="2" charset="2"/>
              <a:buChar char="q"/>
            </a:pPr>
            <a:r>
              <a:rPr lang="en-US" sz="2600" dirty="0">
                <a:latin typeface="Times New Roman" pitchFamily="18" charset="0"/>
                <a:cs typeface="Times New Roman" pitchFamily="18" charset="0"/>
              </a:rPr>
              <a:t>It is a flat, bilobed organ situated in front the heart.</a:t>
            </a:r>
          </a:p>
          <a:p>
            <a:pPr algn="just">
              <a:lnSpc>
                <a:spcPct val="150000"/>
              </a:lnSpc>
              <a:buFont typeface="Wingdings" pitchFamily="2" charset="2"/>
              <a:buChar char="q"/>
            </a:pPr>
            <a:r>
              <a:rPr lang="en-US" sz="2600" dirty="0">
                <a:latin typeface="Times New Roman" pitchFamily="18" charset="0"/>
                <a:cs typeface="Times New Roman" pitchFamily="18" charset="0"/>
              </a:rPr>
              <a:t>Each lobe is </a:t>
            </a:r>
            <a:r>
              <a:rPr lang="en-US" sz="2600" dirty="0">
                <a:solidFill>
                  <a:schemeClr val="accent3">
                    <a:lumMod val="60000"/>
                    <a:lumOff val="40000"/>
                  </a:schemeClr>
                </a:solidFill>
                <a:latin typeface="Times New Roman" pitchFamily="18" charset="0"/>
                <a:cs typeface="Times New Roman" pitchFamily="18" charset="0"/>
              </a:rPr>
              <a:t>surrounded by a capsule</a:t>
            </a:r>
            <a:r>
              <a:rPr lang="en-US" sz="2600" dirty="0">
                <a:latin typeface="Times New Roman" pitchFamily="18" charset="0"/>
                <a:cs typeface="Times New Roman" pitchFamily="18" charset="0"/>
              </a:rPr>
              <a:t> and is </a:t>
            </a:r>
            <a:r>
              <a:rPr lang="en-US" sz="2600" dirty="0">
                <a:solidFill>
                  <a:schemeClr val="accent3">
                    <a:lumMod val="60000"/>
                    <a:lumOff val="40000"/>
                  </a:schemeClr>
                </a:solidFill>
                <a:latin typeface="Times New Roman" pitchFamily="18" charset="0"/>
                <a:cs typeface="Times New Roman" pitchFamily="18" charset="0"/>
              </a:rPr>
              <a:t>divided into lobules</a:t>
            </a:r>
            <a:r>
              <a:rPr lang="en-US" sz="2600" dirty="0">
                <a:latin typeface="Times New Roman" pitchFamily="18" charset="0"/>
                <a:cs typeface="Times New Roman" pitchFamily="18" charset="0"/>
              </a:rPr>
              <a:t>, which are separated from each other by strands of connective tissue called </a:t>
            </a:r>
            <a:r>
              <a:rPr lang="en-US" sz="2600" dirty="0" err="1">
                <a:solidFill>
                  <a:schemeClr val="accent3">
                    <a:lumMod val="60000"/>
                    <a:lumOff val="40000"/>
                  </a:schemeClr>
                </a:solidFill>
                <a:latin typeface="Times New Roman" pitchFamily="18" charset="0"/>
                <a:cs typeface="Times New Roman" pitchFamily="18" charset="0"/>
              </a:rPr>
              <a:t>trabeculae</a:t>
            </a:r>
            <a:r>
              <a:rPr lang="en-US" sz="2600" dirty="0">
                <a:latin typeface="Times New Roman" pitchFamily="18" charset="0"/>
                <a:cs typeface="Times New Roman" pitchFamily="18" charset="0"/>
              </a:rPr>
              <a:t>.</a:t>
            </a:r>
          </a:p>
          <a:p>
            <a:pPr algn="just">
              <a:lnSpc>
                <a:spcPct val="150000"/>
              </a:lnSpc>
              <a:buFont typeface="Wingdings" pitchFamily="2" charset="2"/>
              <a:buChar char="q"/>
            </a:pPr>
            <a:r>
              <a:rPr lang="en-US" sz="2600" dirty="0">
                <a:latin typeface="Times New Roman" pitchFamily="18" charset="0"/>
                <a:cs typeface="Times New Roman" pitchFamily="18" charset="0"/>
              </a:rPr>
              <a:t>Each lobule is organized into two compartments: the outer compartment, or </a:t>
            </a:r>
            <a:r>
              <a:rPr lang="en-US" sz="2600" b="1" dirty="0">
                <a:solidFill>
                  <a:srgbClr val="FF0000"/>
                </a:solidFill>
                <a:latin typeface="Times New Roman" pitchFamily="18" charset="0"/>
                <a:cs typeface="Times New Roman" pitchFamily="18" charset="0"/>
              </a:rPr>
              <a:t>cortex</a:t>
            </a:r>
            <a:r>
              <a:rPr lang="en-US" sz="2600" dirty="0">
                <a:latin typeface="Times New Roman" pitchFamily="18" charset="0"/>
                <a:cs typeface="Times New Roman" pitchFamily="18" charset="0"/>
              </a:rPr>
              <a:t>, is densely packed with immature T cells, called </a:t>
            </a:r>
            <a:r>
              <a:rPr lang="en-US" sz="2600" dirty="0" err="1">
                <a:solidFill>
                  <a:schemeClr val="accent3">
                    <a:lumMod val="60000"/>
                    <a:lumOff val="40000"/>
                  </a:schemeClr>
                </a:solidFill>
                <a:latin typeface="Times New Roman" pitchFamily="18" charset="0"/>
                <a:cs typeface="Times New Roman" pitchFamily="18" charset="0"/>
              </a:rPr>
              <a:t>thymocytes</a:t>
            </a:r>
            <a:r>
              <a:rPr lang="en-US" sz="2600" dirty="0">
                <a:latin typeface="Times New Roman" pitchFamily="18" charset="0"/>
                <a:cs typeface="Times New Roman" pitchFamily="18" charset="0"/>
              </a:rPr>
              <a:t>, whereas the inner compartment, or </a:t>
            </a:r>
            <a:r>
              <a:rPr lang="en-US" sz="2600" b="1" dirty="0">
                <a:solidFill>
                  <a:srgbClr val="FF0000"/>
                </a:solidFill>
                <a:latin typeface="Times New Roman" pitchFamily="18" charset="0"/>
                <a:cs typeface="Times New Roman" pitchFamily="18" charset="0"/>
              </a:rPr>
              <a:t>medulla</a:t>
            </a:r>
            <a:r>
              <a:rPr lang="en-US" sz="2600" dirty="0">
                <a:latin typeface="Times New Roman" pitchFamily="18" charset="0"/>
                <a:cs typeface="Times New Roman" pitchFamily="18" charset="0"/>
              </a:rPr>
              <a:t>, is sparsely populated with </a:t>
            </a:r>
            <a:r>
              <a:rPr lang="en-US" sz="2600" dirty="0" err="1">
                <a:latin typeface="Times New Roman" pitchFamily="18" charset="0"/>
                <a:cs typeface="Times New Roman" pitchFamily="18" charset="0"/>
              </a:rPr>
              <a:t>thymocytes</a:t>
            </a:r>
            <a:r>
              <a:rPr lang="en-US" sz="2600" dirty="0">
                <a:latin typeface="Times New Roman" pitchFamily="18" charset="0"/>
                <a:cs typeface="Times New Roman" pitchFamily="18" charset="0"/>
              </a:rPr>
              <a:t>.</a:t>
            </a:r>
          </a:p>
          <a:p>
            <a:pPr>
              <a:lnSpc>
                <a:spcPct val="150000"/>
              </a:lnSpc>
            </a:pPr>
            <a:endParaRPr lang="en-US" sz="2600" dirty="0">
              <a:latin typeface="Times New Roman" pitchFamily="18" charset="0"/>
              <a:cs typeface="Times New Roman" pitchFamily="18" charset="0"/>
            </a:endParaRPr>
          </a:p>
        </p:txBody>
      </p:sp>
      <p:sp>
        <p:nvSpPr>
          <p:cNvPr id="2" name="Rectangle 1"/>
          <p:cNvSpPr/>
          <p:nvPr/>
        </p:nvSpPr>
        <p:spPr>
          <a:xfrm>
            <a:off x="427037" y="228600"/>
            <a:ext cx="1759905"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Structure</a:t>
            </a:r>
            <a:endParaRPr lang="en-IN" sz="3000" dirty="0">
              <a:solidFill>
                <a:schemeClr val="accent3">
                  <a:lumMod val="60000"/>
                  <a:lumOff val="4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4637" y="685800"/>
            <a:ext cx="9296400" cy="5638800"/>
          </a:xfrm>
        </p:spPr>
        <p:txBody>
          <a:bodyPr>
            <a:noAutofit/>
          </a:bodyPr>
          <a:lstStyle/>
          <a:p>
            <a:pPr algn="just">
              <a:lnSpc>
                <a:spcPct val="150000"/>
              </a:lnSpc>
              <a:buFont typeface="Wingdings" pitchFamily="2" charset="2"/>
              <a:buChar char="q"/>
            </a:pPr>
            <a:r>
              <a:rPr lang="en-US" sz="2600" dirty="0">
                <a:solidFill>
                  <a:schemeClr val="accent3">
                    <a:lumMod val="60000"/>
                    <a:lumOff val="40000"/>
                  </a:schemeClr>
                </a:solidFill>
                <a:latin typeface="Times New Roman" pitchFamily="18" charset="0"/>
                <a:cs typeface="Times New Roman" pitchFamily="18" charset="0"/>
              </a:rPr>
              <a:t>Within the medulla round, layered bodies </a:t>
            </a:r>
            <a:r>
              <a:rPr lang="en-IN" sz="2600" dirty="0">
                <a:solidFill>
                  <a:schemeClr val="accent3">
                    <a:lumMod val="60000"/>
                    <a:lumOff val="40000"/>
                  </a:schemeClr>
                </a:solidFill>
                <a:latin typeface="Times New Roman" pitchFamily="18" charset="0"/>
                <a:cs typeface="Times New Roman" pitchFamily="18" charset="0"/>
              </a:rPr>
              <a:t>found with containing concentric layers of degenerating epithelial  cells </a:t>
            </a:r>
            <a:r>
              <a:rPr lang="en-US" sz="2600" dirty="0">
                <a:latin typeface="Times New Roman" pitchFamily="18" charset="0"/>
                <a:cs typeface="Times New Roman" pitchFamily="18" charset="0"/>
              </a:rPr>
              <a:t>called </a:t>
            </a:r>
            <a:r>
              <a:rPr lang="en-US" sz="2600" dirty="0" err="1">
                <a:latin typeface="Times New Roman" pitchFamily="18" charset="0"/>
                <a:cs typeface="Times New Roman" pitchFamily="18" charset="0"/>
              </a:rPr>
              <a:t>thymic</a:t>
            </a:r>
            <a:r>
              <a:rPr lang="en-US" sz="2600" dirty="0">
                <a:latin typeface="Times New Roman" pitchFamily="18" charset="0"/>
                <a:cs typeface="Times New Roman" pitchFamily="18" charset="0"/>
              </a:rPr>
              <a:t> or </a:t>
            </a:r>
            <a:r>
              <a:rPr lang="en-US" sz="2600" b="1" dirty="0">
                <a:solidFill>
                  <a:srgbClr val="FF0000"/>
                </a:solidFill>
                <a:latin typeface="Times New Roman" pitchFamily="18" charset="0"/>
                <a:cs typeface="Times New Roman" pitchFamily="18" charset="0"/>
              </a:rPr>
              <a:t>Hassall’s corpuscles</a:t>
            </a:r>
            <a:r>
              <a:rPr lang="en-US" sz="2600" dirty="0">
                <a:latin typeface="Times New Roman" pitchFamily="18" charset="0"/>
                <a:cs typeface="Times New Roman" pitchFamily="18" charset="0"/>
              </a:rPr>
              <a:t>.</a:t>
            </a:r>
          </a:p>
          <a:p>
            <a:pPr algn="just">
              <a:lnSpc>
                <a:spcPct val="150000"/>
              </a:lnSpc>
              <a:buFont typeface="Wingdings" pitchFamily="2" charset="2"/>
              <a:buChar char="q"/>
            </a:pPr>
            <a:r>
              <a:rPr lang="en-US" sz="2600" dirty="0">
                <a:latin typeface="Times New Roman" pitchFamily="18" charset="0"/>
                <a:cs typeface="Times New Roman" pitchFamily="18" charset="0"/>
              </a:rPr>
              <a:t>These contain keratin, and the remains of a small blood vessel may be found at their center. </a:t>
            </a:r>
            <a:r>
              <a:rPr lang="en-US" sz="2600" dirty="0">
                <a:solidFill>
                  <a:schemeClr val="accent3">
                    <a:lumMod val="60000"/>
                    <a:lumOff val="40000"/>
                  </a:schemeClr>
                </a:solidFill>
                <a:latin typeface="Times New Roman" pitchFamily="18" charset="0"/>
                <a:cs typeface="Times New Roman" pitchFamily="18" charset="0"/>
              </a:rPr>
              <a:t>In cattle these corpuscles may contain immunoglobulin A</a:t>
            </a:r>
            <a:r>
              <a:rPr lang="en-US" sz="2600" dirty="0">
                <a:latin typeface="Times New Roman" pitchFamily="18" charset="0"/>
                <a:cs typeface="Times New Roman" pitchFamily="18" charset="0"/>
              </a:rPr>
              <a:t>.</a:t>
            </a:r>
          </a:p>
          <a:p>
            <a:pPr algn="just">
              <a:lnSpc>
                <a:spcPct val="150000"/>
              </a:lnSpc>
              <a:buFont typeface="Wingdings" pitchFamily="2" charset="2"/>
              <a:buChar char="q"/>
            </a:pPr>
            <a:r>
              <a:rPr lang="en-US" sz="2600" dirty="0">
                <a:latin typeface="Times New Roman" pitchFamily="18" charset="0"/>
                <a:cs typeface="Times New Roman" pitchFamily="18" charset="0"/>
              </a:rPr>
              <a:t>Some </a:t>
            </a:r>
            <a:r>
              <a:rPr lang="en-US" sz="2600" dirty="0" err="1">
                <a:solidFill>
                  <a:schemeClr val="accent3">
                    <a:lumMod val="60000"/>
                    <a:lumOff val="40000"/>
                  </a:schemeClr>
                </a:solidFill>
                <a:latin typeface="Times New Roman" pitchFamily="18" charset="0"/>
                <a:cs typeface="Times New Roman" pitchFamily="18" charset="0"/>
              </a:rPr>
              <a:t>thymic</a:t>
            </a:r>
            <a:r>
              <a:rPr lang="en-US" sz="2600" dirty="0">
                <a:solidFill>
                  <a:schemeClr val="accent3">
                    <a:lumMod val="60000"/>
                    <a:lumOff val="40000"/>
                  </a:schemeClr>
                </a:solidFill>
                <a:latin typeface="Times New Roman" pitchFamily="18" charset="0"/>
                <a:cs typeface="Times New Roman" pitchFamily="18" charset="0"/>
              </a:rPr>
              <a:t> epithelial cells in the outer cortex, called nurse cells</a:t>
            </a:r>
            <a:r>
              <a:rPr lang="en-US" sz="2600" dirty="0">
                <a:latin typeface="Times New Roman" pitchFamily="18" charset="0"/>
                <a:cs typeface="Times New Roman" pitchFamily="18" charset="0"/>
              </a:rPr>
              <a:t>, have long membrane extensions that surround as many as 50 </a:t>
            </a:r>
            <a:r>
              <a:rPr lang="en-US" sz="2600" dirty="0" err="1">
                <a:latin typeface="Times New Roman" pitchFamily="18" charset="0"/>
                <a:cs typeface="Times New Roman" pitchFamily="18" charset="0"/>
              </a:rPr>
              <a:t>thymocytes</a:t>
            </a:r>
            <a:r>
              <a:rPr lang="en-US" sz="2600" dirty="0">
                <a:latin typeface="Times New Roman" pitchFamily="18" charset="0"/>
                <a:cs typeface="Times New Roman" pitchFamily="18" charset="0"/>
              </a:rPr>
              <a:t>, forming large multicellular complexes.</a:t>
            </a:r>
          </a:p>
        </p:txBody>
      </p:sp>
      <p:sp>
        <p:nvSpPr>
          <p:cNvPr id="4" name="Rectangle 3"/>
          <p:cNvSpPr/>
          <p:nvPr/>
        </p:nvSpPr>
        <p:spPr>
          <a:xfrm>
            <a:off x="427037" y="0"/>
            <a:ext cx="1759905"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Structure</a:t>
            </a:r>
            <a:endParaRPr lang="en-IN" sz="3000" dirty="0">
              <a:solidFill>
                <a:schemeClr val="accent3">
                  <a:lumMod val="60000"/>
                  <a:lumOff val="40000"/>
                </a:schemeClr>
              </a:solidFill>
            </a:endParaRPr>
          </a:p>
        </p:txBody>
      </p:sp>
    </p:spTree>
    <p:extLst>
      <p:ext uri="{BB962C8B-B14F-4D97-AF65-F5344CB8AC3E}">
        <p14:creationId xmlns:p14="http://schemas.microsoft.com/office/powerpoint/2010/main" val="120874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9437" y="685800"/>
            <a:ext cx="8991600" cy="5257800"/>
          </a:xfrm>
        </p:spPr>
        <p:txBody>
          <a:bodyPr>
            <a:normAutofit/>
          </a:bodyPr>
          <a:lstStyle/>
          <a:p>
            <a:pPr algn="just">
              <a:lnSpc>
                <a:spcPct val="150000"/>
              </a:lnSpc>
              <a:buFont typeface="Wingdings" pitchFamily="2" charset="2"/>
              <a:buChar char="q"/>
            </a:pPr>
            <a:r>
              <a:rPr lang="en-US" sz="2600" dirty="0">
                <a:latin typeface="Times New Roman" pitchFamily="18" charset="0"/>
                <a:cs typeface="Times New Roman" pitchFamily="18" charset="0"/>
              </a:rPr>
              <a:t>An abnormally thick basemen membrane and a continuous layer of epithelial cells surround the capillaries that supply the </a:t>
            </a:r>
            <a:r>
              <a:rPr lang="en-US" sz="2600" dirty="0" err="1">
                <a:latin typeface="Times New Roman" pitchFamily="18" charset="0"/>
                <a:cs typeface="Times New Roman" pitchFamily="18" charset="0"/>
              </a:rPr>
              <a:t>thymic</a:t>
            </a:r>
            <a:r>
              <a:rPr lang="en-US" sz="2600" dirty="0">
                <a:latin typeface="Times New Roman" pitchFamily="18" charset="0"/>
                <a:cs typeface="Times New Roman" pitchFamily="18" charset="0"/>
              </a:rPr>
              <a:t> cortex.</a:t>
            </a:r>
          </a:p>
          <a:p>
            <a:pPr algn="just">
              <a:lnSpc>
                <a:spcPct val="150000"/>
              </a:lnSpc>
              <a:buFont typeface="Wingdings" pitchFamily="2" charset="2"/>
              <a:buChar char="q"/>
            </a:pPr>
            <a:r>
              <a:rPr lang="en-US" sz="2600" dirty="0">
                <a:latin typeface="Times New Roman" pitchFamily="18" charset="0"/>
                <a:cs typeface="Times New Roman" pitchFamily="18" charset="0"/>
              </a:rPr>
              <a:t>This barrier prevents circulating antigens from entering the cortex. </a:t>
            </a:r>
            <a:r>
              <a:rPr lang="en-US" sz="2600" dirty="0">
                <a:solidFill>
                  <a:srgbClr val="7030A0"/>
                </a:solidFill>
                <a:latin typeface="Times New Roman" pitchFamily="18" charset="0"/>
                <a:cs typeface="Times New Roman" pitchFamily="18" charset="0"/>
              </a:rPr>
              <a:t>No lymphatic vessels leave the thymus</a:t>
            </a:r>
            <a:r>
              <a:rPr lang="en-US" sz="2600" dirty="0">
                <a:latin typeface="Times New Roman" pitchFamily="18" charset="0"/>
                <a:cs typeface="Times New Roman" pitchFamily="18" charset="0"/>
              </a:rPr>
              <a:t>.</a:t>
            </a:r>
          </a:p>
          <a:p>
            <a:pPr algn="just">
              <a:lnSpc>
                <a:spcPct val="150000"/>
              </a:lnSpc>
              <a:buFont typeface="Wingdings" pitchFamily="2" charset="2"/>
              <a:buChar char="q"/>
            </a:pPr>
            <a:r>
              <a:rPr lang="en-US" sz="2600" dirty="0">
                <a:latin typeface="Times New Roman" pitchFamily="18" charset="0"/>
                <a:cs typeface="Times New Roman" pitchFamily="18" charset="0"/>
              </a:rPr>
              <a:t>As </a:t>
            </a:r>
            <a:r>
              <a:rPr lang="en-US" sz="2600" dirty="0">
                <a:solidFill>
                  <a:schemeClr val="accent3">
                    <a:lumMod val="60000"/>
                    <a:lumOff val="40000"/>
                  </a:schemeClr>
                </a:solidFill>
                <a:latin typeface="Times New Roman" pitchFamily="18" charset="0"/>
                <a:cs typeface="Times New Roman" pitchFamily="18" charset="0"/>
              </a:rPr>
              <a:t>an animal ages the thymus shrinks and is gradually replaced by fat</a:t>
            </a:r>
            <a:r>
              <a:rPr lang="en-US" sz="2600" dirty="0">
                <a:latin typeface="Times New Roman" pitchFamily="18" charset="0"/>
                <a:cs typeface="Times New Roman" pitchFamily="18" charset="0"/>
              </a:rPr>
              <a:t>. However, the aged thymus still contains small amounts of lymphoid tissue and is functionally active.</a:t>
            </a:r>
          </a:p>
          <a:p>
            <a:pPr>
              <a:lnSpc>
                <a:spcPct val="150000"/>
              </a:lnSpc>
              <a:buNone/>
            </a:pPr>
            <a:endParaRPr lang="en-US" sz="2600" dirty="0"/>
          </a:p>
        </p:txBody>
      </p:sp>
      <p:sp>
        <p:nvSpPr>
          <p:cNvPr id="4" name="Rectangle 3"/>
          <p:cNvSpPr/>
          <p:nvPr/>
        </p:nvSpPr>
        <p:spPr>
          <a:xfrm>
            <a:off x="350837" y="0"/>
            <a:ext cx="1759905"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Structure</a:t>
            </a:r>
            <a:endParaRPr lang="en-IN" sz="3000" dirty="0">
              <a:solidFill>
                <a:schemeClr val="accent3">
                  <a:lumMod val="60000"/>
                  <a:lumOff val="4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77" t="7919" r="18391" b="62834"/>
          <a:stretch/>
        </p:blipFill>
        <p:spPr bwMode="auto">
          <a:xfrm>
            <a:off x="122238" y="238369"/>
            <a:ext cx="9753599" cy="631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50837" y="76200"/>
            <a:ext cx="1759905"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Structure</a:t>
            </a:r>
            <a:endParaRPr lang="en-IN" sz="3000" dirty="0">
              <a:solidFill>
                <a:schemeClr val="accent3">
                  <a:lumMod val="60000"/>
                  <a:lumOff val="4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1112837"/>
            <a:ext cx="9144000" cy="4525963"/>
          </a:xfrm>
        </p:spPr>
        <p:txBody>
          <a:bodyPr>
            <a:normAutofit/>
          </a:bodyPr>
          <a:lstStyle/>
          <a:p>
            <a:pPr algn="just">
              <a:lnSpc>
                <a:spcPct val="150000"/>
              </a:lnSpc>
              <a:buFont typeface="Wingdings" pitchFamily="2" charset="2"/>
              <a:buChar char="q"/>
            </a:pPr>
            <a:r>
              <a:rPr lang="en-US" sz="2600" dirty="0">
                <a:latin typeface="Times New Roman" pitchFamily="18" charset="0"/>
                <a:cs typeface="Times New Roman" pitchFamily="18" charset="0"/>
              </a:rPr>
              <a:t>Immature T lymphocytes are exported from the bone marrow to the thymus for their final maturation.</a:t>
            </a:r>
          </a:p>
          <a:p>
            <a:pPr algn="just">
              <a:lnSpc>
                <a:spcPct val="150000"/>
              </a:lnSpc>
              <a:buFont typeface="Wingdings" pitchFamily="2" charset="2"/>
              <a:buChar char="q"/>
            </a:pPr>
            <a:r>
              <a:rPr lang="en-US" sz="2600" dirty="0">
                <a:latin typeface="Times New Roman" pitchFamily="18" charset="0"/>
                <a:cs typeface="Times New Roman" pitchFamily="18" charset="0"/>
              </a:rPr>
              <a:t>The functions of the thymus are best demonstrated by studying the effects of its surgical removal of this organ </a:t>
            </a:r>
            <a:r>
              <a:rPr lang="en-US" sz="2600" b="1" dirty="0">
                <a:latin typeface="Times New Roman" pitchFamily="18" charset="0"/>
                <a:cs typeface="Times New Roman" pitchFamily="18" charset="0"/>
              </a:rPr>
              <a:t>(</a:t>
            </a:r>
            <a:r>
              <a:rPr lang="en-US" sz="2600" b="1" dirty="0" err="1">
                <a:latin typeface="Times New Roman" pitchFamily="18" charset="0"/>
                <a:cs typeface="Times New Roman" pitchFamily="18" charset="0"/>
              </a:rPr>
              <a:t>thymectomy</a:t>
            </a:r>
            <a:r>
              <a:rPr lang="en-US" sz="2600" b="1" dirty="0">
                <a:latin typeface="Times New Roman" pitchFamily="18" charset="0"/>
                <a:cs typeface="Times New Roman" pitchFamily="18" charset="0"/>
              </a:rPr>
              <a:t>)</a:t>
            </a:r>
            <a:r>
              <a:rPr lang="en-US" sz="2600" dirty="0">
                <a:latin typeface="Times New Roman" pitchFamily="18" charset="0"/>
                <a:cs typeface="Times New Roman" pitchFamily="18" charset="0"/>
              </a:rPr>
              <a:t> in neonatal animal leads to an absence of T cells in adults and an inability to mount </a:t>
            </a:r>
            <a:r>
              <a:rPr lang="en-US" sz="2600" b="1" dirty="0">
                <a:latin typeface="Times New Roman" pitchFamily="18" charset="0"/>
                <a:cs typeface="Times New Roman" pitchFamily="18" charset="0"/>
              </a:rPr>
              <a:t>cell-mediated immunity (CMI),</a:t>
            </a:r>
            <a:r>
              <a:rPr lang="en-US" sz="2600" dirty="0">
                <a:latin typeface="Times New Roman" pitchFamily="18" charset="0"/>
                <a:cs typeface="Times New Roman" pitchFamily="18" charset="0"/>
              </a:rPr>
              <a:t> for which T cells are responsible.</a:t>
            </a:r>
          </a:p>
          <a:p>
            <a:pPr algn="just">
              <a:lnSpc>
                <a:spcPct val="150000"/>
              </a:lnSpc>
            </a:pPr>
            <a:endParaRPr lang="en-US" sz="2600" dirty="0">
              <a:latin typeface="Times New Roman" pitchFamily="18" charset="0"/>
              <a:cs typeface="Times New Roman" pitchFamily="18" charset="0"/>
            </a:endParaRPr>
          </a:p>
        </p:txBody>
      </p:sp>
      <p:sp>
        <p:nvSpPr>
          <p:cNvPr id="2" name="Rectangle 1"/>
          <p:cNvSpPr/>
          <p:nvPr/>
        </p:nvSpPr>
        <p:spPr>
          <a:xfrm>
            <a:off x="579437" y="304800"/>
            <a:ext cx="1659429"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Function</a:t>
            </a:r>
            <a:endParaRPr lang="en-IN" sz="3000" dirty="0">
              <a:solidFill>
                <a:schemeClr val="accent3">
                  <a:lumMod val="60000"/>
                  <a:lumOff val="4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4637" y="1066801"/>
            <a:ext cx="9135428" cy="3962400"/>
          </a:xfrm>
        </p:spPr>
        <p:txBody>
          <a:bodyPr>
            <a:normAutofit/>
          </a:bodyPr>
          <a:lstStyle/>
          <a:p>
            <a:pPr algn="just">
              <a:lnSpc>
                <a:spcPct val="150000"/>
              </a:lnSpc>
              <a:buFont typeface="Wingdings" pitchFamily="2" charset="2"/>
              <a:buChar char="q"/>
            </a:pPr>
            <a:r>
              <a:rPr lang="en-US" sz="2600" dirty="0">
                <a:latin typeface="Times New Roman" pitchFamily="18" charset="0"/>
                <a:cs typeface="Times New Roman" pitchFamily="18" charset="0"/>
              </a:rPr>
              <a:t>The </a:t>
            </a:r>
            <a:r>
              <a:rPr lang="en-US" sz="2600" dirty="0">
                <a:solidFill>
                  <a:schemeClr val="accent3">
                    <a:lumMod val="60000"/>
                    <a:lumOff val="40000"/>
                  </a:schemeClr>
                </a:solidFill>
                <a:latin typeface="Times New Roman" pitchFamily="18" charset="0"/>
                <a:cs typeface="Times New Roman" pitchFamily="18" charset="0"/>
              </a:rPr>
              <a:t>Bursa of </a:t>
            </a:r>
            <a:r>
              <a:rPr lang="en-US" sz="2600" dirty="0" err="1">
                <a:solidFill>
                  <a:schemeClr val="accent3">
                    <a:lumMod val="60000"/>
                    <a:lumOff val="40000"/>
                  </a:schemeClr>
                </a:solidFill>
                <a:latin typeface="Times New Roman" pitchFamily="18" charset="0"/>
                <a:cs typeface="Times New Roman" pitchFamily="18" charset="0"/>
              </a:rPr>
              <a:t>Fabricus</a:t>
            </a:r>
            <a:r>
              <a:rPr lang="en-US" sz="2600" dirty="0">
                <a:solidFill>
                  <a:schemeClr val="accent3">
                    <a:lumMod val="60000"/>
                    <a:lumOff val="40000"/>
                  </a:schemeClr>
                </a:solidFill>
                <a:latin typeface="Times New Roman" pitchFamily="18" charset="0"/>
                <a:cs typeface="Times New Roman" pitchFamily="18" charset="0"/>
              </a:rPr>
              <a:t> is an organ found only in birds</a:t>
            </a:r>
            <a:r>
              <a:rPr lang="en-US" sz="2600" dirty="0">
                <a:latin typeface="Times New Roman" pitchFamily="18" charset="0"/>
                <a:cs typeface="Times New Roman" pitchFamily="18" charset="0"/>
              </a:rPr>
              <a:t>. It is a round sac located just above the cloaca.</a:t>
            </a:r>
          </a:p>
          <a:p>
            <a:pPr algn="just">
              <a:lnSpc>
                <a:spcPct val="150000"/>
              </a:lnSpc>
              <a:buFont typeface="Wingdings" pitchFamily="2" charset="2"/>
              <a:buChar char="q"/>
            </a:pPr>
            <a:r>
              <a:rPr lang="en-US" sz="2600" dirty="0">
                <a:latin typeface="Times New Roman" pitchFamily="18" charset="0"/>
                <a:cs typeface="Times New Roman" pitchFamily="18" charset="0"/>
              </a:rPr>
              <a:t>Like the thymus, the bursa reaches its greatest size in the chick about 1 to 2 weeks after hatching and then shrinks at the bird ages.</a:t>
            </a:r>
          </a:p>
          <a:p>
            <a:pPr algn="just">
              <a:lnSpc>
                <a:spcPct val="150000"/>
              </a:lnSpc>
              <a:buFont typeface="Wingdings" pitchFamily="2" charset="2"/>
              <a:buChar char="q"/>
            </a:pPr>
            <a:r>
              <a:rPr lang="en-US" sz="2600" dirty="0">
                <a:latin typeface="Times New Roman" pitchFamily="18" charset="0"/>
                <a:cs typeface="Times New Roman" pitchFamily="18" charset="0"/>
              </a:rPr>
              <a:t>It is very difficult to identify in older birds.</a:t>
            </a:r>
          </a:p>
        </p:txBody>
      </p:sp>
      <p:sp>
        <p:nvSpPr>
          <p:cNvPr id="4" name="Rectangle 3"/>
          <p:cNvSpPr/>
          <p:nvPr/>
        </p:nvSpPr>
        <p:spPr>
          <a:xfrm>
            <a:off x="2566135" y="232348"/>
            <a:ext cx="4717958" cy="553998"/>
          </a:xfrm>
          <a:prstGeom prst="rect">
            <a:avLst/>
          </a:prstGeom>
        </p:spPr>
        <p:txBody>
          <a:bodyPr wrap="none">
            <a:spAutoFit/>
          </a:bodyPr>
          <a:lstStyle/>
          <a:p>
            <a:pPr algn="just"/>
            <a:r>
              <a:rPr lang="en-IN" sz="3000" b="1" dirty="0">
                <a:solidFill>
                  <a:schemeClr val="accent3">
                    <a:lumMod val="60000"/>
                    <a:lumOff val="40000"/>
                  </a:schemeClr>
                </a:solidFill>
              </a:rPr>
              <a:t>BURSA OF FABRICUS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1219200"/>
            <a:ext cx="8991600" cy="4525963"/>
          </a:xfrm>
        </p:spPr>
        <p:txBody>
          <a:bodyPr>
            <a:normAutofit/>
          </a:bodyPr>
          <a:lstStyle/>
          <a:p>
            <a:pPr algn="just">
              <a:lnSpc>
                <a:spcPct val="150000"/>
              </a:lnSpc>
              <a:buFont typeface="Wingdings" pitchFamily="2" charset="2"/>
              <a:buChar char="Ø"/>
            </a:pPr>
            <a:r>
              <a:rPr lang="en-US" sz="2600" dirty="0">
                <a:latin typeface="Times New Roman" pitchFamily="18" charset="0"/>
                <a:cs typeface="Times New Roman" pitchFamily="18" charset="0"/>
              </a:rPr>
              <a:t>The </a:t>
            </a:r>
            <a:r>
              <a:rPr lang="en-US" sz="2600" dirty="0">
                <a:solidFill>
                  <a:srgbClr val="7030A0"/>
                </a:solidFill>
                <a:latin typeface="Times New Roman" pitchFamily="18" charset="0"/>
                <a:cs typeface="Times New Roman" pitchFamily="18" charset="0"/>
              </a:rPr>
              <a:t>immune system is made up of organs that control the production and maturation of certain defense cells, the lymphocytes</a:t>
            </a:r>
            <a:r>
              <a:rPr lang="en-US" sz="2600" dirty="0">
                <a:latin typeface="Times New Roman" pitchFamily="18" charset="0"/>
                <a:cs typeface="Times New Roman" pitchFamily="18" charset="0"/>
              </a:rPr>
              <a:t>.</a:t>
            </a:r>
          </a:p>
          <a:p>
            <a:pPr algn="just">
              <a:buFont typeface="Wingdings" pitchFamily="2" charset="2"/>
              <a:buChar char="Ø"/>
            </a:pPr>
            <a:r>
              <a:rPr lang="en-US" sz="2600" dirty="0">
                <a:latin typeface="Times New Roman" pitchFamily="18" charset="0"/>
                <a:cs typeface="Times New Roman" pitchFamily="18" charset="0"/>
              </a:rPr>
              <a:t>The organs and tissues of the immune system are divided into</a:t>
            </a:r>
          </a:p>
          <a:p>
            <a:pPr algn="just">
              <a:buNone/>
            </a:pPr>
            <a:r>
              <a:rPr lang="en-US" sz="2600" dirty="0">
                <a:latin typeface="Times New Roman" pitchFamily="18" charset="0"/>
                <a:cs typeface="Times New Roman" pitchFamily="18" charset="0"/>
              </a:rPr>
              <a:t>             1. Primary (Generative) lymphoid organs      	    </a:t>
            </a:r>
          </a:p>
          <a:p>
            <a:pPr algn="just">
              <a:buNone/>
            </a:pPr>
            <a:r>
              <a:rPr lang="en-US" sz="2600" dirty="0">
                <a:latin typeface="Times New Roman" pitchFamily="18" charset="0"/>
                <a:cs typeface="Times New Roman" pitchFamily="18" charset="0"/>
              </a:rPr>
              <a:t>             2. Secondary (Peripheral) lymphoid organs.</a:t>
            </a:r>
          </a:p>
          <a:p>
            <a:pPr algn="just"/>
            <a:endParaRPr lang="en-US" sz="2600" dirty="0">
              <a:latin typeface="Times New Roman" pitchFamily="18" charset="0"/>
              <a:cs typeface="Times New Roman" pitchFamily="18" charset="0"/>
            </a:endParaRPr>
          </a:p>
        </p:txBody>
      </p:sp>
      <p:sp>
        <p:nvSpPr>
          <p:cNvPr id="5" name="Rectangle 4"/>
          <p:cNvSpPr/>
          <p:nvPr/>
        </p:nvSpPr>
        <p:spPr>
          <a:xfrm>
            <a:off x="503237" y="381000"/>
            <a:ext cx="3057247" cy="523220"/>
          </a:xfrm>
          <a:prstGeom prst="rect">
            <a:avLst/>
          </a:prstGeom>
        </p:spPr>
        <p:txBody>
          <a:bodyPr wrap="none">
            <a:spAutoFit/>
          </a:bodyPr>
          <a:lstStyle/>
          <a:p>
            <a:r>
              <a:rPr lang="en-US" sz="2800" b="1" dirty="0">
                <a:solidFill>
                  <a:schemeClr val="accent1"/>
                </a:solidFill>
                <a:latin typeface="Times New Roman" pitchFamily="18" charset="0"/>
                <a:cs typeface="Times New Roman" pitchFamily="18" charset="0"/>
              </a:rPr>
              <a:t>INTRODUCTION</a:t>
            </a:r>
            <a:endParaRPr lang="en-IN" sz="2800"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838200"/>
            <a:ext cx="9067800" cy="5105400"/>
          </a:xfrm>
        </p:spPr>
        <p:txBody>
          <a:bodyPr>
            <a:normAutofit/>
          </a:bodyPr>
          <a:lstStyle/>
          <a:p>
            <a:pPr algn="just">
              <a:lnSpc>
                <a:spcPct val="150000"/>
              </a:lnSpc>
              <a:buFont typeface="Wingdings" pitchFamily="2" charset="2"/>
              <a:buChar char="q"/>
            </a:pPr>
            <a:r>
              <a:rPr lang="en-US" sz="2600" dirty="0">
                <a:latin typeface="Times New Roman" pitchFamily="18" charset="0"/>
                <a:cs typeface="Times New Roman" pitchFamily="18" charset="0"/>
              </a:rPr>
              <a:t>The bursa </a:t>
            </a:r>
            <a:r>
              <a:rPr lang="en-US" sz="2600" dirty="0">
                <a:solidFill>
                  <a:srgbClr val="FF0000"/>
                </a:solidFill>
                <a:latin typeface="Times New Roman" pitchFamily="18" charset="0"/>
                <a:cs typeface="Times New Roman" pitchFamily="18" charset="0"/>
              </a:rPr>
              <a:t>develops as a blind, sac-like </a:t>
            </a:r>
            <a:r>
              <a:rPr lang="en-US" sz="2600" dirty="0">
                <a:latin typeface="Times New Roman" pitchFamily="18" charset="0"/>
                <a:cs typeface="Times New Roman" pitchFamily="18" charset="0"/>
              </a:rPr>
              <a:t>and dorsal evagination of the cloaca wall.</a:t>
            </a:r>
          </a:p>
          <a:p>
            <a:pPr algn="just">
              <a:lnSpc>
                <a:spcPct val="150000"/>
              </a:lnSpc>
              <a:buFont typeface="Wingdings" pitchFamily="2" charset="2"/>
              <a:buChar char="q"/>
            </a:pPr>
            <a:r>
              <a:rPr lang="en-US" sz="2600" dirty="0">
                <a:latin typeface="Times New Roman" pitchFamily="18" charset="0"/>
                <a:cs typeface="Times New Roman" pitchFamily="18" charset="0"/>
              </a:rPr>
              <a:t>Inside the </a:t>
            </a:r>
            <a:r>
              <a:rPr lang="en-US" sz="2600" dirty="0">
                <a:solidFill>
                  <a:srgbClr val="FF0000"/>
                </a:solidFill>
                <a:latin typeface="Times New Roman" pitchFamily="18" charset="0"/>
                <a:cs typeface="Times New Roman" pitchFamily="18" charset="0"/>
              </a:rPr>
              <a:t>sac folds of epithelium</a:t>
            </a:r>
            <a:r>
              <a:rPr lang="en-US" sz="2600" dirty="0">
                <a:latin typeface="Times New Roman" pitchFamily="18" charset="0"/>
                <a:cs typeface="Times New Roman" pitchFamily="18" charset="0"/>
              </a:rPr>
              <a:t> extend into the lumen, and scattered through the folds are round masses of lymphocytes called </a:t>
            </a:r>
            <a:r>
              <a:rPr lang="en-US" sz="2600" dirty="0">
                <a:solidFill>
                  <a:srgbClr val="FF0000"/>
                </a:solidFill>
                <a:latin typeface="Times New Roman" pitchFamily="18" charset="0"/>
                <a:cs typeface="Times New Roman" pitchFamily="18" charset="0"/>
              </a:rPr>
              <a:t>lymphoid follicles</a:t>
            </a:r>
            <a:r>
              <a:rPr lang="en-US" sz="2600" dirty="0">
                <a:latin typeface="Times New Roman" pitchFamily="18" charset="0"/>
                <a:cs typeface="Times New Roman" pitchFamily="18" charset="0"/>
              </a:rPr>
              <a:t>.</a:t>
            </a:r>
          </a:p>
          <a:p>
            <a:pPr algn="just">
              <a:lnSpc>
                <a:spcPct val="150000"/>
              </a:lnSpc>
              <a:buFont typeface="Wingdings" pitchFamily="2" charset="2"/>
              <a:buChar char="q"/>
            </a:pPr>
            <a:r>
              <a:rPr lang="en-US" sz="2600" dirty="0">
                <a:latin typeface="Times New Roman" pitchFamily="18" charset="0"/>
                <a:cs typeface="Times New Roman" pitchFamily="18" charset="0"/>
              </a:rPr>
              <a:t>Each </a:t>
            </a:r>
            <a:r>
              <a:rPr lang="en-US" sz="2600" dirty="0">
                <a:solidFill>
                  <a:schemeClr val="accent3">
                    <a:lumMod val="60000"/>
                    <a:lumOff val="40000"/>
                  </a:schemeClr>
                </a:solidFill>
                <a:latin typeface="Times New Roman" pitchFamily="18" charset="0"/>
                <a:cs typeface="Times New Roman" pitchFamily="18" charset="0"/>
              </a:rPr>
              <a:t>follicle is divided into a cortex and a medulla</a:t>
            </a:r>
            <a:r>
              <a:rPr lang="en-US" sz="2600" dirty="0">
                <a:latin typeface="Times New Roman" pitchFamily="18" charset="0"/>
                <a:cs typeface="Times New Roman" pitchFamily="18" charset="0"/>
              </a:rPr>
              <a:t>.</a:t>
            </a:r>
          </a:p>
          <a:p>
            <a:pPr algn="just">
              <a:lnSpc>
                <a:spcPct val="150000"/>
              </a:lnSpc>
              <a:buFont typeface="Wingdings" pitchFamily="2" charset="2"/>
              <a:buChar char="q"/>
            </a:pPr>
            <a:r>
              <a:rPr lang="en-US" sz="2600" dirty="0">
                <a:latin typeface="Times New Roman" pitchFamily="18" charset="0"/>
                <a:cs typeface="Times New Roman" pitchFamily="18" charset="0"/>
              </a:rPr>
              <a:t>The </a:t>
            </a:r>
            <a:r>
              <a:rPr lang="en-US" sz="2600" dirty="0">
                <a:solidFill>
                  <a:schemeClr val="accent3">
                    <a:lumMod val="60000"/>
                    <a:lumOff val="40000"/>
                  </a:schemeClr>
                </a:solidFill>
                <a:latin typeface="Times New Roman" pitchFamily="18" charset="0"/>
                <a:cs typeface="Times New Roman" pitchFamily="18" charset="0"/>
              </a:rPr>
              <a:t>cortex contains lymphocytes, plasma cells, and macrophages</a:t>
            </a:r>
            <a:r>
              <a:rPr lang="en-US" sz="2600" dirty="0">
                <a:latin typeface="Times New Roman" pitchFamily="18" charset="0"/>
                <a:cs typeface="Times New Roman" pitchFamily="18" charset="0"/>
              </a:rPr>
              <a:t>.</a:t>
            </a:r>
          </a:p>
        </p:txBody>
      </p:sp>
      <p:sp>
        <p:nvSpPr>
          <p:cNvPr id="4" name="Rectangle 3"/>
          <p:cNvSpPr/>
          <p:nvPr/>
        </p:nvSpPr>
        <p:spPr>
          <a:xfrm>
            <a:off x="503237" y="228600"/>
            <a:ext cx="1759905"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Structure</a:t>
            </a:r>
            <a:endParaRPr lang="en-IN" sz="3000" dirty="0">
              <a:solidFill>
                <a:schemeClr val="accent3">
                  <a:lumMod val="60000"/>
                  <a:lumOff val="4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4637" y="457200"/>
            <a:ext cx="9372600" cy="6400800"/>
          </a:xfrm>
        </p:spPr>
        <p:txBody>
          <a:bodyPr>
            <a:normAutofit/>
          </a:bodyPr>
          <a:lstStyle/>
          <a:p>
            <a:pPr algn="just">
              <a:lnSpc>
                <a:spcPct val="150000"/>
              </a:lnSpc>
              <a:buFont typeface="Wingdings" pitchFamily="2" charset="2"/>
              <a:buChar char="q"/>
            </a:pPr>
            <a:r>
              <a:rPr lang="en-US" sz="2600" dirty="0">
                <a:latin typeface="Times New Roman" pitchFamily="18" charset="0"/>
                <a:cs typeface="Times New Roman" pitchFamily="18" charset="0"/>
              </a:rPr>
              <a:t>At the </a:t>
            </a:r>
            <a:r>
              <a:rPr lang="en-US" sz="2600" dirty="0" err="1">
                <a:latin typeface="Times New Roman" pitchFamily="18" charset="0"/>
                <a:cs typeface="Times New Roman" pitchFamily="18" charset="0"/>
              </a:rPr>
              <a:t>corticomedullary</a:t>
            </a:r>
            <a:r>
              <a:rPr lang="en-US" sz="2600" dirty="0">
                <a:latin typeface="Times New Roman" pitchFamily="18" charset="0"/>
                <a:cs typeface="Times New Roman" pitchFamily="18" charset="0"/>
              </a:rPr>
              <a:t> junction there is a basement membrane and capillary network on the inside of which are epithelial cells.</a:t>
            </a:r>
          </a:p>
          <a:p>
            <a:pPr algn="just">
              <a:lnSpc>
                <a:spcPct val="150000"/>
              </a:lnSpc>
              <a:buFont typeface="Wingdings" pitchFamily="2" charset="2"/>
              <a:buChar char="q"/>
            </a:pPr>
            <a:r>
              <a:rPr lang="en-US" sz="2600" dirty="0">
                <a:latin typeface="Times New Roman" pitchFamily="18" charset="0"/>
                <a:cs typeface="Times New Roman" pitchFamily="18" charset="0"/>
              </a:rPr>
              <a:t>These medullary epithelial cells are replaced by </a:t>
            </a:r>
            <a:r>
              <a:rPr lang="en-US" sz="2600" dirty="0" err="1">
                <a:latin typeface="Times New Roman" pitchFamily="18" charset="0"/>
                <a:cs typeface="Times New Roman" pitchFamily="18" charset="0"/>
              </a:rPr>
              <a:t>lymphoblasts</a:t>
            </a:r>
            <a:r>
              <a:rPr lang="en-US" sz="2600" dirty="0">
                <a:latin typeface="Times New Roman" pitchFamily="18" charset="0"/>
                <a:cs typeface="Times New Roman" pitchFamily="18" charset="0"/>
              </a:rPr>
              <a:t> and lymphocytes in the center of the follicle.</a:t>
            </a:r>
          </a:p>
          <a:p>
            <a:pPr algn="just">
              <a:lnSpc>
                <a:spcPct val="150000"/>
              </a:lnSpc>
              <a:buFont typeface="Wingdings" pitchFamily="2" charset="2"/>
              <a:buChar char="q"/>
            </a:pPr>
            <a:r>
              <a:rPr lang="en-US" sz="2600" dirty="0">
                <a:latin typeface="Times New Roman" pitchFamily="18" charset="0"/>
                <a:cs typeface="Times New Roman" pitchFamily="18" charset="0"/>
              </a:rPr>
              <a:t>It was noted that </a:t>
            </a:r>
            <a:r>
              <a:rPr lang="en-US" sz="2600" b="1" dirty="0" err="1">
                <a:latin typeface="Times New Roman" pitchFamily="18" charset="0"/>
                <a:cs typeface="Times New Roman" pitchFamily="18" charset="0"/>
              </a:rPr>
              <a:t>bursectomy</a:t>
            </a:r>
            <a:r>
              <a:rPr lang="en-US" sz="2600" b="1" dirty="0">
                <a:latin typeface="Times New Roman" pitchFamily="18" charset="0"/>
                <a:cs typeface="Times New Roman" pitchFamily="18" charset="0"/>
              </a:rPr>
              <a:t> (surgical removal of bursa)</a:t>
            </a:r>
            <a:r>
              <a:rPr lang="en-US" sz="2600" dirty="0">
                <a:latin typeface="Times New Roman" pitchFamily="18" charset="0"/>
                <a:cs typeface="Times New Roman" pitchFamily="18" charset="0"/>
              </a:rPr>
              <a:t> in chicks led to failure of B-cell development and an inability to produce antibody in adults.</a:t>
            </a:r>
          </a:p>
          <a:p>
            <a:pPr algn="just">
              <a:lnSpc>
                <a:spcPct val="150000"/>
              </a:lnSpc>
              <a:buFont typeface="Wingdings" pitchFamily="2" charset="2"/>
              <a:buChar char="q"/>
            </a:pPr>
            <a:r>
              <a:rPr lang="en-US" sz="2600" dirty="0">
                <a:latin typeface="Times New Roman" pitchFamily="18" charset="0"/>
                <a:cs typeface="Times New Roman" pitchFamily="18" charset="0"/>
              </a:rPr>
              <a:t>These results indicate that the bursa is a primary lymphoid organ that functions as a maturation and differentiation of B cells in birds.</a:t>
            </a:r>
          </a:p>
          <a:p>
            <a:pPr algn="just">
              <a:lnSpc>
                <a:spcPct val="150000"/>
              </a:lnSpc>
            </a:pPr>
            <a:endParaRPr lang="en-US" sz="2600" dirty="0">
              <a:latin typeface="Times New Roman" pitchFamily="18" charset="0"/>
              <a:cs typeface="Times New Roman" pitchFamily="18" charset="0"/>
            </a:endParaRPr>
          </a:p>
        </p:txBody>
      </p:sp>
      <p:sp>
        <p:nvSpPr>
          <p:cNvPr id="4" name="Rectangle 3"/>
          <p:cNvSpPr/>
          <p:nvPr/>
        </p:nvSpPr>
        <p:spPr>
          <a:xfrm>
            <a:off x="350837" y="0"/>
            <a:ext cx="1759905" cy="553998"/>
          </a:xfrm>
          <a:prstGeom prst="rect">
            <a:avLst/>
          </a:prstGeom>
        </p:spPr>
        <p:txBody>
          <a:bodyPr wrap="none">
            <a:spAutoFit/>
          </a:bodyPr>
          <a:lstStyle/>
          <a:p>
            <a:r>
              <a:rPr lang="en-US" sz="3000" b="1" dirty="0">
                <a:solidFill>
                  <a:schemeClr val="accent3">
                    <a:lumMod val="60000"/>
                    <a:lumOff val="40000"/>
                  </a:schemeClr>
                </a:solidFill>
                <a:latin typeface="Times New Roman" pitchFamily="18" charset="0"/>
                <a:cs typeface="Times New Roman" pitchFamily="18" charset="0"/>
              </a:rPr>
              <a:t>Structure</a:t>
            </a:r>
            <a:endParaRPr lang="en-IN" sz="3000" dirty="0">
              <a:solidFill>
                <a:schemeClr val="accent3">
                  <a:lumMod val="60000"/>
                  <a:lumOff val="40000"/>
                </a:schemeClr>
              </a:solidFill>
            </a:endParaRPr>
          </a:p>
        </p:txBody>
      </p:sp>
    </p:spTree>
    <p:extLst>
      <p:ext uri="{BB962C8B-B14F-4D97-AF65-F5344CB8AC3E}">
        <p14:creationId xmlns:p14="http://schemas.microsoft.com/office/powerpoint/2010/main" val="314674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ture-bursal-follicle-structure-and-antigen-presentation-FAE-follicle-associated.png"/>
          <p:cNvPicPr>
            <a:picLocks noChangeAspect="1"/>
          </p:cNvPicPr>
          <p:nvPr/>
        </p:nvPicPr>
        <p:blipFill>
          <a:blip r:embed="rId2"/>
          <a:stretch>
            <a:fillRect/>
          </a:stretch>
        </p:blipFill>
        <p:spPr>
          <a:xfrm>
            <a:off x="115766" y="152401"/>
            <a:ext cx="9760071" cy="5714999"/>
          </a:xfrm>
          <a:prstGeom prst="rect">
            <a:avLst/>
          </a:prstGeom>
        </p:spPr>
      </p:pic>
      <p:sp>
        <p:nvSpPr>
          <p:cNvPr id="3" name="TextBox 2"/>
          <p:cNvSpPr txBox="1"/>
          <p:nvPr/>
        </p:nvSpPr>
        <p:spPr>
          <a:xfrm>
            <a:off x="350837" y="5921514"/>
            <a:ext cx="9372600" cy="707886"/>
          </a:xfrm>
          <a:prstGeom prst="rect">
            <a:avLst/>
          </a:prstGeom>
          <a:noFill/>
        </p:spPr>
        <p:txBody>
          <a:bodyPr wrap="square" rtlCol="0">
            <a:spAutoFit/>
          </a:bodyPr>
          <a:lstStyle/>
          <a:p>
            <a:r>
              <a:rPr lang="en-US" sz="2000" dirty="0">
                <a:latin typeface="Times New Roman" pitchFamily="18" charset="0"/>
                <a:cs typeface="Times New Roman" pitchFamily="18" charset="0"/>
              </a:rPr>
              <a:t>Mature </a:t>
            </a:r>
            <a:r>
              <a:rPr lang="en-US" sz="2000" dirty="0" err="1">
                <a:latin typeface="Times New Roman" pitchFamily="18" charset="0"/>
                <a:cs typeface="Times New Roman" pitchFamily="18" charset="0"/>
              </a:rPr>
              <a:t>bursal</a:t>
            </a:r>
            <a:r>
              <a:rPr lang="en-US" sz="2000" dirty="0">
                <a:latin typeface="Times New Roman" pitchFamily="18" charset="0"/>
                <a:cs typeface="Times New Roman" pitchFamily="18" charset="0"/>
              </a:rPr>
              <a:t> follicle – structure and antigen presentation. FAE – Follicle Associated Epithelium, IFE – </a:t>
            </a:r>
            <a:r>
              <a:rPr lang="en-US" sz="2000" dirty="0" err="1">
                <a:latin typeface="Times New Roman" pitchFamily="18" charset="0"/>
                <a:cs typeface="Times New Roman" pitchFamily="18" charset="0"/>
              </a:rPr>
              <a:t>Interfollicular</a:t>
            </a:r>
            <a:r>
              <a:rPr lang="en-US" sz="2000" dirty="0">
                <a:latin typeface="Times New Roman" pitchFamily="18" charset="0"/>
                <a:cs typeface="Times New Roman" pitchFamily="18" charset="0"/>
              </a:rPr>
              <a:t> Epithelium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76200"/>
            <a:ext cx="8289555" cy="655638"/>
          </a:xfrm>
        </p:spPr>
        <p:txBody>
          <a:bodyPr/>
          <a:lstStyle/>
          <a:p>
            <a:r>
              <a:rPr lang="en-IN" dirty="0"/>
              <a:t>Lymphatic System</a:t>
            </a:r>
          </a:p>
        </p:txBody>
      </p:sp>
      <p:sp>
        <p:nvSpPr>
          <p:cNvPr id="3" name="Content Placeholder 2"/>
          <p:cNvSpPr>
            <a:spLocks noGrp="1"/>
          </p:cNvSpPr>
          <p:nvPr>
            <p:ph sz="quarter" idx="1"/>
          </p:nvPr>
        </p:nvSpPr>
        <p:spPr>
          <a:xfrm>
            <a:off x="350837" y="838200"/>
            <a:ext cx="9296400" cy="5254752"/>
          </a:xfrm>
        </p:spPr>
        <p:txBody>
          <a:bodyPr>
            <a:normAutofit/>
          </a:bodyPr>
          <a:lstStyle/>
          <a:p>
            <a:pPr algn="just">
              <a:lnSpc>
                <a:spcPct val="150000"/>
              </a:lnSpc>
            </a:pPr>
            <a:r>
              <a:rPr lang="en-IN" dirty="0"/>
              <a:t>As  </a:t>
            </a:r>
            <a:r>
              <a:rPr lang="en-IN" dirty="0">
                <a:solidFill>
                  <a:schemeClr val="accent3">
                    <a:lumMod val="60000"/>
                    <a:lumOff val="40000"/>
                  </a:schemeClr>
                </a:solidFill>
              </a:rPr>
              <a:t>blood  circulates  under  pressure</a:t>
            </a:r>
            <a:r>
              <a:rPr lang="en-IN" dirty="0"/>
              <a:t>,  its  fluid  component (plasma) </a:t>
            </a:r>
            <a:r>
              <a:rPr lang="en-IN" dirty="0">
                <a:solidFill>
                  <a:schemeClr val="accent3">
                    <a:lumMod val="60000"/>
                    <a:lumOff val="40000"/>
                  </a:schemeClr>
                </a:solidFill>
              </a:rPr>
              <a:t>seeps through the thin wall of the capillaries into the surrounding tissue</a:t>
            </a:r>
            <a:r>
              <a:rPr lang="en-IN" dirty="0"/>
              <a:t>. Much of this fluid, called </a:t>
            </a:r>
            <a:r>
              <a:rPr lang="en-IN" dirty="0">
                <a:solidFill>
                  <a:schemeClr val="accent3">
                    <a:lumMod val="60000"/>
                    <a:lumOff val="40000"/>
                  </a:schemeClr>
                </a:solidFill>
              </a:rPr>
              <a:t>interstitial fluid</a:t>
            </a:r>
            <a:r>
              <a:rPr lang="en-IN" dirty="0"/>
              <a:t>, returns to the blood through the capillary membranes.</a:t>
            </a:r>
          </a:p>
          <a:p>
            <a:pPr algn="just">
              <a:lnSpc>
                <a:spcPct val="150000"/>
              </a:lnSpc>
            </a:pPr>
            <a:r>
              <a:rPr lang="en-IN" dirty="0"/>
              <a:t>The  </a:t>
            </a:r>
            <a:r>
              <a:rPr lang="en-IN" dirty="0">
                <a:solidFill>
                  <a:schemeClr val="accent3">
                    <a:lumMod val="60000"/>
                    <a:lumOff val="40000"/>
                  </a:schemeClr>
                </a:solidFill>
              </a:rPr>
              <a:t>remainder  of  the  interstitial  fluid, now  called  lymph</a:t>
            </a:r>
            <a:r>
              <a:rPr lang="en-IN" dirty="0"/>
              <a:t>, flows from the spaces in connective tissue into a network of tiny open lymphatic capillaries and then into a series of progressively larger collecting vessels called lymphatic  vessels.</a:t>
            </a:r>
          </a:p>
        </p:txBody>
      </p:sp>
    </p:spTree>
    <p:extLst>
      <p:ext uri="{BB962C8B-B14F-4D97-AF65-F5344CB8AC3E}">
        <p14:creationId xmlns:p14="http://schemas.microsoft.com/office/powerpoint/2010/main" val="483298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4637" y="457200"/>
            <a:ext cx="9063513" cy="6172200"/>
          </a:xfrm>
        </p:spPr>
        <p:txBody>
          <a:bodyPr>
            <a:normAutofit fontScale="92500" lnSpcReduction="10000"/>
          </a:bodyPr>
          <a:lstStyle/>
          <a:p>
            <a:pPr algn="just">
              <a:lnSpc>
                <a:spcPct val="150000"/>
              </a:lnSpc>
            </a:pPr>
            <a:r>
              <a:rPr lang="en-IN" dirty="0"/>
              <a:t>The </a:t>
            </a:r>
            <a:r>
              <a:rPr lang="en-IN" dirty="0">
                <a:solidFill>
                  <a:schemeClr val="accent3">
                    <a:lumMod val="60000"/>
                    <a:lumOff val="40000"/>
                  </a:schemeClr>
                </a:solidFill>
              </a:rPr>
              <a:t>largest lymphatic vessel, the thoracic duct</a:t>
            </a:r>
            <a:r>
              <a:rPr lang="en-IN" dirty="0"/>
              <a:t>, empties into the left </a:t>
            </a:r>
            <a:r>
              <a:rPr lang="en-IN" dirty="0" err="1">
                <a:solidFill>
                  <a:schemeClr val="accent3">
                    <a:lumMod val="60000"/>
                    <a:lumOff val="40000"/>
                  </a:schemeClr>
                </a:solidFill>
              </a:rPr>
              <a:t>subclavian</a:t>
            </a:r>
            <a:r>
              <a:rPr lang="en-IN" dirty="0">
                <a:solidFill>
                  <a:schemeClr val="accent3">
                    <a:lumMod val="60000"/>
                    <a:lumOff val="40000"/>
                  </a:schemeClr>
                </a:solidFill>
              </a:rPr>
              <a:t> vein near the heart</a:t>
            </a:r>
            <a:r>
              <a:rPr lang="en-IN" dirty="0"/>
              <a:t>.</a:t>
            </a:r>
          </a:p>
          <a:p>
            <a:pPr algn="just">
              <a:lnSpc>
                <a:spcPct val="150000"/>
              </a:lnSpc>
            </a:pPr>
            <a:r>
              <a:rPr lang="en-IN" dirty="0"/>
              <a:t>In this way, the lymphatic system captures fluid lost from the blood and returns it to the blood, thus ensuring steady-state levels of fluid within the circulatory system. </a:t>
            </a:r>
            <a:r>
              <a:rPr lang="en-IN" dirty="0">
                <a:solidFill>
                  <a:schemeClr val="accent3">
                    <a:lumMod val="60000"/>
                    <a:lumOff val="40000"/>
                  </a:schemeClr>
                </a:solidFill>
              </a:rPr>
              <a:t>The heart does not pump the lymph through the lymphatic system</a:t>
            </a:r>
            <a:r>
              <a:rPr lang="en-IN" dirty="0"/>
              <a:t>.</a:t>
            </a:r>
          </a:p>
          <a:p>
            <a:pPr algn="just">
              <a:lnSpc>
                <a:spcPct val="150000"/>
              </a:lnSpc>
            </a:pPr>
            <a:r>
              <a:rPr lang="en-IN" dirty="0"/>
              <a:t>A  series  of one-way  valves  along  the  lymphatic  vessels  ensures  that lymph flows only in one direction.</a:t>
            </a:r>
          </a:p>
          <a:p>
            <a:pPr algn="just">
              <a:lnSpc>
                <a:spcPct val="150000"/>
              </a:lnSpc>
            </a:pPr>
            <a:r>
              <a:rPr lang="en-IN" dirty="0"/>
              <a:t>When  a  foreign  antigen  gains  entrance  to  the  tissues, it is picked up by the lymphatic system (which drains all the tissues  of  the  body)  and  is  carried  to  various  organized  lymphoid  tissues  such  as  lymph  nodes.</a:t>
            </a:r>
          </a:p>
        </p:txBody>
      </p:sp>
    </p:spTree>
    <p:extLst>
      <p:ext uri="{BB962C8B-B14F-4D97-AF65-F5344CB8AC3E}">
        <p14:creationId xmlns:p14="http://schemas.microsoft.com/office/powerpoint/2010/main" val="1427707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04" t="35051" r="53012" b="17971"/>
          <a:stretch/>
        </p:blipFill>
        <p:spPr bwMode="auto">
          <a:xfrm>
            <a:off x="503237" y="457200"/>
            <a:ext cx="4572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532437" y="457200"/>
            <a:ext cx="4037012" cy="5078313"/>
          </a:xfrm>
          <a:prstGeom prst="rect">
            <a:avLst/>
          </a:prstGeom>
        </p:spPr>
        <p:txBody>
          <a:bodyPr wrap="square">
            <a:spAutoFit/>
          </a:bodyPr>
          <a:lstStyle/>
          <a:p>
            <a:pPr algn="just">
              <a:lnSpc>
                <a:spcPct val="150000"/>
              </a:lnSpc>
            </a:pPr>
            <a:r>
              <a:rPr lang="en-IN" sz="2400" dirty="0"/>
              <a:t>Small lymphatic capillaries opening into the tissue spaces pick up interstitial tissue fluid and carry it into progressively larger lymphatic vessels, which carry the fluid, now</a:t>
            </a:r>
          </a:p>
          <a:p>
            <a:pPr algn="just">
              <a:lnSpc>
                <a:spcPct val="150000"/>
              </a:lnSpc>
            </a:pPr>
            <a:r>
              <a:rPr lang="en-IN" sz="2400" dirty="0"/>
              <a:t>called lymph, into regional lymph nodes.</a:t>
            </a:r>
          </a:p>
        </p:txBody>
      </p:sp>
    </p:spTree>
    <p:extLst>
      <p:ext uri="{BB962C8B-B14F-4D97-AF65-F5344CB8AC3E}">
        <p14:creationId xmlns:p14="http://schemas.microsoft.com/office/powerpoint/2010/main" val="16406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4637" y="2286000"/>
            <a:ext cx="9292110" cy="3124189"/>
          </a:xfrm>
        </p:spPr>
        <p:txBody>
          <a:bodyPr>
            <a:normAutofit lnSpcReduction="10000"/>
          </a:bodyPr>
          <a:lstStyle/>
          <a:p>
            <a:pPr algn="just">
              <a:lnSpc>
                <a:spcPct val="150000"/>
              </a:lnSpc>
              <a:buFont typeface="Wingdings" pitchFamily="2" charset="2"/>
              <a:buChar char="q"/>
            </a:pPr>
            <a:r>
              <a:rPr lang="en-US" sz="2600" dirty="0">
                <a:latin typeface="Times New Roman" pitchFamily="18" charset="0"/>
                <a:cs typeface="Times New Roman" pitchFamily="18" charset="0"/>
              </a:rPr>
              <a:t>Extracellular fluid flows from capillary beds into tissue; from this tissue it enters lymphatic capillaries that are "pumped" along with the movement of skeletal muscle towards lymph nodes.</a:t>
            </a:r>
          </a:p>
          <a:p>
            <a:pPr algn="just">
              <a:lnSpc>
                <a:spcPct val="150000"/>
              </a:lnSpc>
              <a:buFont typeface="Wingdings" pitchFamily="2" charset="2"/>
              <a:buChar char="q"/>
            </a:pPr>
            <a:r>
              <a:rPr lang="en-US" sz="2600" dirty="0">
                <a:latin typeface="Times New Roman" pitchFamily="18" charset="0"/>
                <a:cs typeface="Times New Roman" pitchFamily="18" charset="0"/>
              </a:rPr>
              <a:t>The </a:t>
            </a:r>
            <a:r>
              <a:rPr lang="en-US" sz="2600" dirty="0" err="1">
                <a:latin typeface="Times New Roman" pitchFamily="18" charset="0"/>
                <a:cs typeface="Times New Roman" pitchFamily="18" charset="0"/>
              </a:rPr>
              <a:t>paracortical</a:t>
            </a:r>
            <a:r>
              <a:rPr lang="en-US" sz="2600" dirty="0">
                <a:latin typeface="Times New Roman" pitchFamily="18" charset="0"/>
                <a:cs typeface="Times New Roman" pitchFamily="18" charset="0"/>
              </a:rPr>
              <a:t> areas of the nodes contain T cells, and the central areas contain germinal centers, where B cells are contained. </a:t>
            </a:r>
          </a:p>
          <a:p>
            <a:pPr algn="just">
              <a:lnSpc>
                <a:spcPct val="150000"/>
              </a:lnSpc>
            </a:pPr>
            <a:endParaRPr lang="en-US" sz="2600" dirty="0">
              <a:latin typeface="Times New Roman" pitchFamily="18" charset="0"/>
              <a:cs typeface="Times New Roman" pitchFamily="18" charset="0"/>
            </a:endParaRPr>
          </a:p>
        </p:txBody>
      </p:sp>
      <p:sp>
        <p:nvSpPr>
          <p:cNvPr id="4" name="Rectangle 3"/>
          <p:cNvSpPr/>
          <p:nvPr/>
        </p:nvSpPr>
        <p:spPr>
          <a:xfrm>
            <a:off x="1570037" y="381000"/>
            <a:ext cx="6981335" cy="584775"/>
          </a:xfrm>
          <a:prstGeom prst="rect">
            <a:avLst/>
          </a:prstGeom>
        </p:spPr>
        <p:txBody>
          <a:bodyPr wrap="none">
            <a:spAutoFit/>
          </a:bodyPr>
          <a:lstStyle/>
          <a:p>
            <a:r>
              <a:rPr lang="en-US" sz="3200" b="1" dirty="0">
                <a:solidFill>
                  <a:schemeClr val="accent3">
                    <a:lumMod val="60000"/>
                    <a:lumOff val="40000"/>
                  </a:schemeClr>
                </a:solidFill>
                <a:latin typeface="Times New Roman" pitchFamily="18" charset="0"/>
                <a:cs typeface="Times New Roman" pitchFamily="18" charset="0"/>
              </a:rPr>
              <a:t>SECONDARY LYMPHOID ORGANS</a:t>
            </a:r>
            <a:endParaRPr lang="en-IN" sz="3200" dirty="0">
              <a:solidFill>
                <a:schemeClr val="accent3">
                  <a:lumMod val="60000"/>
                  <a:lumOff val="40000"/>
                </a:schemeClr>
              </a:solidFill>
            </a:endParaRPr>
          </a:p>
        </p:txBody>
      </p:sp>
      <p:sp>
        <p:nvSpPr>
          <p:cNvPr id="6" name="Rectangle 5"/>
          <p:cNvSpPr/>
          <p:nvPr/>
        </p:nvSpPr>
        <p:spPr>
          <a:xfrm>
            <a:off x="3627437" y="1219200"/>
            <a:ext cx="3004349" cy="492443"/>
          </a:xfrm>
          <a:prstGeom prst="rect">
            <a:avLst/>
          </a:prstGeom>
        </p:spPr>
        <p:txBody>
          <a:bodyPr wrap="none">
            <a:spAutoFit/>
          </a:bodyPr>
          <a:lstStyle/>
          <a:p>
            <a:r>
              <a:rPr lang="en-IN" dirty="0"/>
              <a:t> </a:t>
            </a:r>
            <a:r>
              <a:rPr lang="en-IN" sz="2600" b="1" u="sng" dirty="0">
                <a:solidFill>
                  <a:schemeClr val="accent3">
                    <a:lumMod val="60000"/>
                    <a:lumOff val="40000"/>
                  </a:schemeClr>
                </a:solidFill>
              </a:rPr>
              <a:t>LYMPH NODES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79" t="7063" r="62214" b="75260"/>
          <a:stretch/>
        </p:blipFill>
        <p:spPr bwMode="auto">
          <a:xfrm>
            <a:off x="5684837" y="4114800"/>
            <a:ext cx="3733800" cy="26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22237" y="76200"/>
            <a:ext cx="8289555" cy="579438"/>
          </a:xfrm>
        </p:spPr>
        <p:txBody>
          <a:bodyPr/>
          <a:lstStyle/>
          <a:p>
            <a:r>
              <a:rPr lang="en-IN" dirty="0"/>
              <a:t> </a:t>
            </a:r>
            <a:r>
              <a:rPr lang="en-IN" sz="3200" b="1" u="sng" dirty="0">
                <a:solidFill>
                  <a:schemeClr val="accent3">
                    <a:lumMod val="60000"/>
                    <a:lumOff val="40000"/>
                  </a:schemeClr>
                </a:solidFill>
              </a:rPr>
              <a:t>LYMPH NODES</a:t>
            </a:r>
            <a:endParaRPr lang="en-IN" dirty="0"/>
          </a:p>
        </p:txBody>
      </p:sp>
      <p:sp>
        <p:nvSpPr>
          <p:cNvPr id="3" name="Content Placeholder 2"/>
          <p:cNvSpPr>
            <a:spLocks noGrp="1"/>
          </p:cNvSpPr>
          <p:nvPr>
            <p:ph sz="quarter" idx="1"/>
          </p:nvPr>
        </p:nvSpPr>
        <p:spPr>
          <a:xfrm>
            <a:off x="274637" y="685800"/>
            <a:ext cx="9296400" cy="5867400"/>
          </a:xfrm>
        </p:spPr>
        <p:txBody>
          <a:bodyPr>
            <a:normAutofit/>
          </a:bodyPr>
          <a:lstStyle/>
          <a:p>
            <a:pPr algn="just">
              <a:buFont typeface="Wingdings" pitchFamily="2" charset="2"/>
              <a:buChar char="q"/>
            </a:pPr>
            <a:r>
              <a:rPr lang="en-IN" dirty="0"/>
              <a:t>Lymph nodes are the </a:t>
            </a:r>
            <a:r>
              <a:rPr lang="en-IN" dirty="0">
                <a:solidFill>
                  <a:schemeClr val="accent3">
                    <a:lumMod val="60000"/>
                    <a:lumOff val="40000"/>
                  </a:schemeClr>
                </a:solidFill>
              </a:rPr>
              <a:t>sites where  immune  responses  are mounted to antigens in lymph</a:t>
            </a:r>
            <a:r>
              <a:rPr lang="en-IN" dirty="0"/>
              <a:t>.</a:t>
            </a:r>
          </a:p>
          <a:p>
            <a:pPr algn="just">
              <a:buFont typeface="Wingdings" pitchFamily="2" charset="2"/>
              <a:buChar char="q"/>
            </a:pPr>
            <a:r>
              <a:rPr lang="en-IN" dirty="0"/>
              <a:t>They are </a:t>
            </a:r>
            <a:r>
              <a:rPr lang="en-IN" dirty="0">
                <a:solidFill>
                  <a:schemeClr val="accent3">
                    <a:lumMod val="60000"/>
                    <a:lumOff val="40000"/>
                  </a:schemeClr>
                </a:solidFill>
              </a:rPr>
              <a:t>encapsulated bean- shaped  structures</a:t>
            </a:r>
            <a:r>
              <a:rPr lang="en-IN" dirty="0">
                <a:solidFill>
                  <a:srgbClr val="FF0000"/>
                </a:solidFill>
              </a:rPr>
              <a:t> </a:t>
            </a:r>
            <a:r>
              <a:rPr lang="en-IN" dirty="0"/>
              <a:t>containing  a  reticular network packed with </a:t>
            </a:r>
            <a:r>
              <a:rPr lang="en-IN" dirty="0">
                <a:solidFill>
                  <a:schemeClr val="accent3">
                    <a:lumMod val="60000"/>
                    <a:lumOff val="40000"/>
                  </a:schemeClr>
                </a:solidFill>
              </a:rPr>
              <a:t>lymphocytes, macrophages, and dendritic cells</a:t>
            </a:r>
            <a:r>
              <a:rPr lang="en-IN" dirty="0"/>
              <a:t>.</a:t>
            </a:r>
          </a:p>
          <a:p>
            <a:pPr algn="just">
              <a:buFont typeface="Wingdings" pitchFamily="2" charset="2"/>
              <a:buChar char="q"/>
            </a:pPr>
            <a:r>
              <a:rPr lang="en-IN" dirty="0"/>
              <a:t>Clustered at junctions of the lymphatic vessels, lymph nodes are the </a:t>
            </a:r>
            <a:r>
              <a:rPr lang="en-IN" dirty="0">
                <a:solidFill>
                  <a:srgbClr val="FF0000"/>
                </a:solidFill>
              </a:rPr>
              <a:t>first organized lymphoid structure to encounter antigens that enter the tissue spaces</a:t>
            </a:r>
            <a:r>
              <a:rPr lang="en-IN" dirty="0"/>
              <a:t>.</a:t>
            </a:r>
          </a:p>
          <a:p>
            <a:pPr algn="just">
              <a:buFont typeface="Wingdings" pitchFamily="2" charset="2"/>
              <a:buChar char="q"/>
            </a:pPr>
            <a:r>
              <a:rPr lang="en-IN" dirty="0"/>
              <a:t>Morphologically, a lymph node can be divided into three roughly concentric regions:</a:t>
            </a:r>
          </a:p>
          <a:p>
            <a:pPr lvl="1" algn="just">
              <a:buFont typeface="Wingdings" pitchFamily="2" charset="2"/>
              <a:buChar char="v"/>
            </a:pPr>
            <a:r>
              <a:rPr lang="en-IN" sz="2600" dirty="0"/>
              <a:t>Cortex</a:t>
            </a:r>
          </a:p>
          <a:p>
            <a:pPr lvl="1" algn="just">
              <a:buFont typeface="Wingdings" pitchFamily="2" charset="2"/>
              <a:buChar char="v"/>
            </a:pPr>
            <a:r>
              <a:rPr lang="en-IN" sz="2600" dirty="0" err="1"/>
              <a:t>Paracortex</a:t>
            </a:r>
            <a:r>
              <a:rPr lang="en-IN" sz="2600" dirty="0"/>
              <a:t>,</a:t>
            </a:r>
          </a:p>
          <a:p>
            <a:pPr lvl="1" algn="just">
              <a:buFont typeface="Wingdings" pitchFamily="2" charset="2"/>
              <a:buChar char="v"/>
            </a:pPr>
            <a:r>
              <a:rPr lang="en-IN" sz="2600" dirty="0"/>
              <a:t>Medulla</a:t>
            </a:r>
          </a:p>
        </p:txBody>
      </p:sp>
    </p:spTree>
    <p:extLst>
      <p:ext uri="{BB962C8B-B14F-4D97-AF65-F5344CB8AC3E}">
        <p14:creationId xmlns:p14="http://schemas.microsoft.com/office/powerpoint/2010/main" val="414307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228600"/>
            <a:ext cx="9372600" cy="6477000"/>
          </a:xfrm>
        </p:spPr>
        <p:txBody>
          <a:bodyPr>
            <a:normAutofit fontScale="92500"/>
          </a:bodyPr>
          <a:lstStyle/>
          <a:p>
            <a:pPr algn="just">
              <a:lnSpc>
                <a:spcPct val="150000"/>
              </a:lnSpc>
              <a:buFont typeface="Wingdings" pitchFamily="2" charset="2"/>
              <a:buChar char="q"/>
            </a:pPr>
            <a:r>
              <a:rPr lang="en-IN" sz="2600" dirty="0"/>
              <a:t>The </a:t>
            </a:r>
            <a:r>
              <a:rPr lang="en-IN" sz="2600" dirty="0">
                <a:solidFill>
                  <a:srgbClr val="FF0000"/>
                </a:solidFill>
              </a:rPr>
              <a:t>outermost layer, the cortex, contains lymphocytes  (mostly  B  cells), macrophages, and  follicular dendritic  cells  arranged  in  primary  follicles</a:t>
            </a:r>
            <a:r>
              <a:rPr lang="en-IN" sz="2600" dirty="0"/>
              <a:t>.</a:t>
            </a:r>
          </a:p>
          <a:p>
            <a:pPr algn="just">
              <a:lnSpc>
                <a:spcPct val="150000"/>
              </a:lnSpc>
              <a:buFont typeface="Wingdings" pitchFamily="2" charset="2"/>
              <a:buChar char="q"/>
            </a:pPr>
            <a:r>
              <a:rPr lang="en-IN" sz="2600" dirty="0"/>
              <a:t>After antigenic challenge, the primary follicles enlarge into secondary follicles, each containing a germinal </a:t>
            </a:r>
            <a:r>
              <a:rPr lang="en-IN" sz="2600" dirty="0" err="1"/>
              <a:t>center</a:t>
            </a:r>
            <a:r>
              <a:rPr lang="en-IN" sz="2600" dirty="0"/>
              <a:t>.</a:t>
            </a:r>
          </a:p>
          <a:p>
            <a:pPr algn="just">
              <a:lnSpc>
                <a:spcPct val="150000"/>
              </a:lnSpc>
              <a:buFont typeface="Wingdings" pitchFamily="2" charset="2"/>
              <a:buChar char="q"/>
            </a:pPr>
            <a:r>
              <a:rPr lang="en-IN" sz="2600" dirty="0"/>
              <a:t>In </a:t>
            </a:r>
            <a:r>
              <a:rPr lang="en-IN" sz="2600" dirty="0">
                <a:solidFill>
                  <a:srgbClr val="FF0000"/>
                </a:solidFill>
              </a:rPr>
              <a:t>children with B-cell deficiencies, the cortex lacks  primary  follicles and germinal </a:t>
            </a:r>
            <a:r>
              <a:rPr lang="en-IN" sz="2600" dirty="0" err="1">
                <a:solidFill>
                  <a:srgbClr val="FF0000"/>
                </a:solidFill>
              </a:rPr>
              <a:t>centers</a:t>
            </a:r>
            <a:r>
              <a:rPr lang="en-IN" sz="2600" dirty="0"/>
              <a:t>.</a:t>
            </a:r>
          </a:p>
          <a:p>
            <a:pPr algn="just">
              <a:lnSpc>
                <a:spcPct val="150000"/>
              </a:lnSpc>
              <a:buFont typeface="Wingdings" pitchFamily="2" charset="2"/>
              <a:buChar char="q"/>
            </a:pPr>
            <a:r>
              <a:rPr lang="en-IN" sz="2600" dirty="0"/>
              <a:t>Beneath the cortex is the </a:t>
            </a:r>
            <a:r>
              <a:rPr lang="en-IN" sz="2600" dirty="0" err="1">
                <a:solidFill>
                  <a:srgbClr val="FF0000"/>
                </a:solidFill>
              </a:rPr>
              <a:t>paracortex</a:t>
            </a:r>
            <a:r>
              <a:rPr lang="en-IN" sz="2600" dirty="0">
                <a:solidFill>
                  <a:srgbClr val="FF0000"/>
                </a:solidFill>
              </a:rPr>
              <a:t>, which is populated largely by T lymphocytes</a:t>
            </a:r>
            <a:r>
              <a:rPr lang="en-IN" sz="2600" dirty="0"/>
              <a:t> and also contains </a:t>
            </a:r>
            <a:r>
              <a:rPr lang="en-IN" sz="2600" dirty="0" err="1"/>
              <a:t>interdigitating</a:t>
            </a:r>
            <a:r>
              <a:rPr lang="en-IN" sz="2600" dirty="0"/>
              <a:t> dendritic cells thought to have migrated from tissues to the  node.</a:t>
            </a:r>
          </a:p>
        </p:txBody>
      </p:sp>
    </p:spTree>
    <p:extLst>
      <p:ext uri="{BB962C8B-B14F-4D97-AF65-F5344CB8AC3E}">
        <p14:creationId xmlns:p14="http://schemas.microsoft.com/office/powerpoint/2010/main" val="3803435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304800"/>
            <a:ext cx="9296400" cy="6400800"/>
          </a:xfrm>
        </p:spPr>
        <p:txBody>
          <a:bodyPr>
            <a:normAutofit/>
          </a:bodyPr>
          <a:lstStyle/>
          <a:p>
            <a:pPr algn="just">
              <a:lnSpc>
                <a:spcPct val="150000"/>
              </a:lnSpc>
              <a:buFont typeface="Wingdings" pitchFamily="2" charset="2"/>
              <a:buChar char="q"/>
            </a:pPr>
            <a:r>
              <a:rPr lang="en-IN" sz="2600" dirty="0"/>
              <a:t>These </a:t>
            </a:r>
            <a:r>
              <a:rPr lang="en-IN" sz="2600" dirty="0" err="1"/>
              <a:t>interdigitating</a:t>
            </a:r>
            <a:r>
              <a:rPr lang="en-IN" sz="2600" dirty="0"/>
              <a:t> dendritic cells express high levels of class II MHC molecules, which are necessary for presenting antigen to T</a:t>
            </a:r>
            <a:r>
              <a:rPr lang="en-IN" sz="2600" baseline="-25000" dirty="0"/>
              <a:t>H</a:t>
            </a:r>
            <a:r>
              <a:rPr lang="en-IN" sz="2600" dirty="0"/>
              <a:t> cells.</a:t>
            </a:r>
          </a:p>
          <a:p>
            <a:pPr algn="just">
              <a:lnSpc>
                <a:spcPct val="150000"/>
              </a:lnSpc>
              <a:buFont typeface="Wingdings" pitchFamily="2" charset="2"/>
              <a:buChar char="q"/>
            </a:pPr>
            <a:r>
              <a:rPr lang="en-IN" sz="2600" dirty="0"/>
              <a:t>The </a:t>
            </a:r>
            <a:r>
              <a:rPr lang="en-IN" sz="2600" dirty="0" err="1">
                <a:solidFill>
                  <a:srgbClr val="FF0000"/>
                </a:solidFill>
              </a:rPr>
              <a:t>paracortex</a:t>
            </a:r>
            <a:r>
              <a:rPr lang="en-IN" sz="2600" dirty="0">
                <a:solidFill>
                  <a:srgbClr val="FF0000"/>
                </a:solidFill>
              </a:rPr>
              <a:t> is therefore sometimes referred to as a thymus-dependent </a:t>
            </a:r>
            <a:r>
              <a:rPr lang="en-IN" sz="2600" dirty="0"/>
              <a:t>area in contrast to the </a:t>
            </a:r>
            <a:r>
              <a:rPr lang="en-IN" sz="2600" dirty="0">
                <a:solidFill>
                  <a:srgbClr val="FF0000"/>
                </a:solidFill>
              </a:rPr>
              <a:t>cortex, which  is a thymus-independent  area</a:t>
            </a:r>
            <a:r>
              <a:rPr lang="en-IN" sz="2600" dirty="0"/>
              <a:t>.</a:t>
            </a:r>
          </a:p>
          <a:p>
            <a:pPr algn="just">
              <a:lnSpc>
                <a:spcPct val="150000"/>
              </a:lnSpc>
              <a:buFont typeface="Wingdings" pitchFamily="2" charset="2"/>
              <a:buChar char="q"/>
            </a:pPr>
            <a:r>
              <a:rPr lang="en-IN" sz="2600" dirty="0"/>
              <a:t>The </a:t>
            </a:r>
            <a:r>
              <a:rPr lang="en-IN" sz="2600" dirty="0">
                <a:solidFill>
                  <a:srgbClr val="FF0000"/>
                </a:solidFill>
              </a:rPr>
              <a:t>innermost layer of a lymph node, the medulla, is more sparsely populated with lymphoid-lineage cells</a:t>
            </a:r>
            <a:r>
              <a:rPr lang="en-IN" sz="2600" dirty="0"/>
              <a:t>; of those present, many are plasma cells actively secreting antibody molecules.</a:t>
            </a:r>
          </a:p>
        </p:txBody>
      </p:sp>
    </p:spTree>
    <p:extLst>
      <p:ext uri="{BB962C8B-B14F-4D97-AF65-F5344CB8AC3E}">
        <p14:creationId xmlns:p14="http://schemas.microsoft.com/office/powerpoint/2010/main" val="321669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533400"/>
            <a:ext cx="8991600" cy="5638800"/>
          </a:xfrm>
        </p:spPr>
        <p:txBody>
          <a:bodyPr>
            <a:normAutofit/>
          </a:bodyPr>
          <a:lstStyle/>
          <a:p>
            <a:pPr algn="just">
              <a:lnSpc>
                <a:spcPct val="150000"/>
              </a:lnSpc>
              <a:buFont typeface="Wingdings" pitchFamily="2" charset="2"/>
              <a:buChar char="Ø"/>
            </a:pPr>
            <a:r>
              <a:rPr lang="en-US" sz="2600" dirty="0">
                <a:latin typeface="Times New Roman" pitchFamily="18" charset="0"/>
                <a:cs typeface="Times New Roman" pitchFamily="18" charset="0"/>
              </a:rPr>
              <a:t>In generative organs, the </a:t>
            </a:r>
            <a:r>
              <a:rPr lang="en-US" sz="2600" dirty="0">
                <a:solidFill>
                  <a:srgbClr val="7030A0"/>
                </a:solidFill>
                <a:latin typeface="Times New Roman" pitchFamily="18" charset="0"/>
                <a:cs typeface="Times New Roman" pitchFamily="18" charset="0"/>
              </a:rPr>
              <a:t>lymphocytes first express antigen receptors and attain phenotypic and functional maturity</a:t>
            </a:r>
            <a:r>
              <a:rPr lang="en-US" sz="2600" dirty="0">
                <a:latin typeface="Times New Roman" pitchFamily="18" charset="0"/>
                <a:cs typeface="Times New Roman" pitchFamily="18" charset="0"/>
              </a:rPr>
              <a:t>.</a:t>
            </a:r>
          </a:p>
          <a:p>
            <a:pPr algn="just">
              <a:lnSpc>
                <a:spcPct val="150000"/>
              </a:lnSpc>
              <a:buFont typeface="Wingdings" pitchFamily="2" charset="2"/>
              <a:buChar char="Ø"/>
            </a:pPr>
            <a:r>
              <a:rPr lang="en-US" sz="2600" dirty="0">
                <a:latin typeface="Times New Roman" pitchFamily="18" charset="0"/>
                <a:cs typeface="Times New Roman" pitchFamily="18" charset="0"/>
              </a:rPr>
              <a:t>These organs are the </a:t>
            </a:r>
            <a:r>
              <a:rPr lang="en-US" sz="2600" dirty="0">
                <a:solidFill>
                  <a:srgbClr val="FF0000"/>
                </a:solidFill>
                <a:latin typeface="Times New Roman" pitchFamily="18" charset="0"/>
                <a:cs typeface="Times New Roman" pitchFamily="18" charset="0"/>
              </a:rPr>
              <a:t>maturation sites for immune cells in the absence of antigen</a:t>
            </a:r>
            <a:r>
              <a:rPr lang="en-US" sz="2600" dirty="0">
                <a:latin typeface="Times New Roman" pitchFamily="18" charset="0"/>
                <a:cs typeface="Times New Roman" pitchFamily="18" charset="0"/>
              </a:rPr>
              <a:t>. </a:t>
            </a:r>
          </a:p>
          <a:p>
            <a:pPr algn="just">
              <a:lnSpc>
                <a:spcPct val="150000"/>
              </a:lnSpc>
              <a:buFont typeface="Wingdings" pitchFamily="2" charset="2"/>
              <a:buChar char="Ø"/>
            </a:pPr>
            <a:r>
              <a:rPr lang="en-US" sz="2600" dirty="0">
                <a:latin typeface="Times New Roman" pitchFamily="18" charset="0"/>
                <a:cs typeface="Times New Roman" pitchFamily="18" charset="0"/>
              </a:rPr>
              <a:t>In peripheral organs the responses to foreign antigens are initiated and developed.</a:t>
            </a:r>
          </a:p>
          <a:p>
            <a:pPr algn="just">
              <a:lnSpc>
                <a:spcPct val="150000"/>
              </a:lnSpc>
              <a:buFont typeface="Wingdings" pitchFamily="2" charset="2"/>
              <a:buChar char="Ø"/>
            </a:pPr>
            <a:r>
              <a:rPr lang="en-US" sz="2600" dirty="0">
                <a:latin typeface="Times New Roman" pitchFamily="18" charset="0"/>
                <a:cs typeface="Times New Roman" pitchFamily="18" charset="0"/>
              </a:rPr>
              <a:t>These organs are the maturation sites for antigen driven immune cells.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55" t="16770" r="8912" b="37150"/>
          <a:stretch/>
        </p:blipFill>
        <p:spPr bwMode="auto">
          <a:xfrm>
            <a:off x="960437" y="459503"/>
            <a:ext cx="8001000" cy="625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077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7524" y="228600"/>
            <a:ext cx="9063513" cy="6096000"/>
          </a:xfrm>
        </p:spPr>
        <p:txBody>
          <a:bodyPr>
            <a:normAutofit/>
          </a:bodyPr>
          <a:lstStyle/>
          <a:p>
            <a:pPr algn="just">
              <a:lnSpc>
                <a:spcPct val="150000"/>
              </a:lnSpc>
              <a:buFont typeface="Wingdings" pitchFamily="2" charset="2"/>
              <a:buChar char="q"/>
            </a:pPr>
            <a:r>
              <a:rPr lang="en-IN" dirty="0"/>
              <a:t>As antigen is carried into a regional node by the lymph, it is  trapped, processed, and presented together with class II MHC molecules by </a:t>
            </a:r>
            <a:r>
              <a:rPr lang="en-IN" dirty="0" err="1"/>
              <a:t>interdigitating</a:t>
            </a:r>
            <a:r>
              <a:rPr lang="en-IN" dirty="0"/>
              <a:t> dendritic cells in the </a:t>
            </a:r>
            <a:r>
              <a:rPr lang="en-IN" dirty="0" err="1"/>
              <a:t>paracortex</a:t>
            </a:r>
            <a:r>
              <a:rPr lang="en-IN" dirty="0"/>
              <a:t>, resulting in the activation of T</a:t>
            </a:r>
            <a:r>
              <a:rPr lang="en-IN" baseline="-25000" dirty="0"/>
              <a:t>H</a:t>
            </a:r>
            <a:r>
              <a:rPr lang="en-IN" dirty="0"/>
              <a:t> cells.</a:t>
            </a:r>
          </a:p>
          <a:p>
            <a:pPr algn="just">
              <a:lnSpc>
                <a:spcPct val="150000"/>
              </a:lnSpc>
              <a:buFont typeface="Wingdings" pitchFamily="2" charset="2"/>
              <a:buChar char="q"/>
            </a:pPr>
            <a:r>
              <a:rPr lang="en-IN" dirty="0"/>
              <a:t>The initial activation  of  B  cells  is  also  thought  to  take  place  within  the T-cell-rich </a:t>
            </a:r>
            <a:r>
              <a:rPr lang="en-IN" dirty="0" err="1"/>
              <a:t>paracortex</a:t>
            </a:r>
            <a:r>
              <a:rPr lang="en-IN" dirty="0"/>
              <a:t>.</a:t>
            </a:r>
          </a:p>
          <a:p>
            <a:pPr algn="just">
              <a:lnSpc>
                <a:spcPct val="150000"/>
              </a:lnSpc>
              <a:buFont typeface="Wingdings" pitchFamily="2" charset="2"/>
              <a:buChar char="q"/>
            </a:pPr>
            <a:r>
              <a:rPr lang="en-IN" dirty="0"/>
              <a:t>Once activated, T</a:t>
            </a:r>
            <a:r>
              <a:rPr lang="en-IN" baseline="-25000" dirty="0"/>
              <a:t>H</a:t>
            </a:r>
            <a:r>
              <a:rPr lang="en-IN" dirty="0"/>
              <a:t> and B cells form small foci consisting  largely of proliferating B cells at the edges of the </a:t>
            </a:r>
            <a:r>
              <a:rPr lang="en-IN" dirty="0" err="1"/>
              <a:t>paracortex</a:t>
            </a:r>
            <a:r>
              <a:rPr lang="en-IN" dirty="0"/>
              <a:t>.</a:t>
            </a:r>
          </a:p>
          <a:p>
            <a:pPr algn="just">
              <a:lnSpc>
                <a:spcPct val="150000"/>
              </a:lnSpc>
              <a:buFont typeface="Wingdings" pitchFamily="2" charset="2"/>
              <a:buChar char="q"/>
            </a:pPr>
            <a:r>
              <a:rPr lang="en-IN" dirty="0"/>
              <a:t>Some B cells within the foci differentiate  into  plasma  cells  secreting  </a:t>
            </a:r>
            <a:r>
              <a:rPr lang="en-IN" dirty="0" err="1"/>
              <a:t>IgM</a:t>
            </a:r>
            <a:r>
              <a:rPr lang="en-IN" dirty="0"/>
              <a:t>  and  </a:t>
            </a:r>
            <a:r>
              <a:rPr lang="en-IN" dirty="0" err="1"/>
              <a:t>IgG</a:t>
            </a:r>
            <a:r>
              <a:rPr lang="en-IN" dirty="0"/>
              <a:t>.</a:t>
            </a:r>
          </a:p>
        </p:txBody>
      </p:sp>
    </p:spTree>
    <p:extLst>
      <p:ext uri="{BB962C8B-B14F-4D97-AF65-F5344CB8AC3E}">
        <p14:creationId xmlns:p14="http://schemas.microsoft.com/office/powerpoint/2010/main" val="313583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437" y="762000"/>
            <a:ext cx="9525000" cy="5791200"/>
          </a:xfrm>
        </p:spPr>
        <p:txBody>
          <a:bodyPr>
            <a:normAutofit lnSpcReduction="10000"/>
          </a:bodyPr>
          <a:lstStyle/>
          <a:p>
            <a:pPr algn="just">
              <a:lnSpc>
                <a:spcPct val="150000"/>
              </a:lnSpc>
              <a:spcBef>
                <a:spcPts val="0"/>
              </a:spcBef>
              <a:buFont typeface="Wingdings" pitchFamily="2" charset="2"/>
              <a:buChar char="q"/>
            </a:pPr>
            <a:r>
              <a:rPr lang="en-IN" sz="2600" dirty="0">
                <a:latin typeface="Times New Roman" pitchFamily="18" charset="0"/>
                <a:cs typeface="Times New Roman" pitchFamily="18" charset="0"/>
              </a:rPr>
              <a:t>It is a </a:t>
            </a:r>
            <a:r>
              <a:rPr lang="en-IN" sz="2600" dirty="0">
                <a:solidFill>
                  <a:srgbClr val="FF0000"/>
                </a:solidFill>
                <a:latin typeface="Times New Roman" pitchFamily="18" charset="0"/>
                <a:cs typeface="Times New Roman" pitchFamily="18" charset="0"/>
              </a:rPr>
              <a:t>large, ovoid secondary lymphoid organ </a:t>
            </a:r>
            <a:r>
              <a:rPr lang="en-IN" sz="2600" dirty="0">
                <a:latin typeface="Times New Roman" pitchFamily="18" charset="0"/>
                <a:cs typeface="Times New Roman" pitchFamily="18" charset="0"/>
              </a:rPr>
              <a:t>situated high in the </a:t>
            </a:r>
            <a:r>
              <a:rPr lang="en-IN" sz="2600" dirty="0">
                <a:solidFill>
                  <a:srgbClr val="FF0000"/>
                </a:solidFill>
                <a:latin typeface="Times New Roman" pitchFamily="18" charset="0"/>
                <a:cs typeface="Times New Roman" pitchFamily="18" charset="0"/>
              </a:rPr>
              <a:t>left abdominal cavity</a:t>
            </a:r>
            <a:r>
              <a:rPr lang="en-IN" sz="2600" dirty="0">
                <a:latin typeface="Times New Roman" pitchFamily="18" charset="0"/>
                <a:cs typeface="Times New Roman" pitchFamily="18" charset="0"/>
              </a:rPr>
              <a:t> </a:t>
            </a:r>
            <a:r>
              <a:rPr lang="en-US" sz="2600" dirty="0">
                <a:latin typeface="Times New Roman" pitchFamily="18" charset="0"/>
                <a:cs typeface="Times New Roman" pitchFamily="18" charset="0"/>
              </a:rPr>
              <a:t>that plays a major role in mounting immune responses to antigen in the bloodstream</a:t>
            </a:r>
            <a:r>
              <a:rPr lang="en-IN" sz="2600" dirty="0">
                <a:latin typeface="Times New Roman" pitchFamily="18" charset="0"/>
                <a:cs typeface="Times New Roman" pitchFamily="18" charset="0"/>
              </a:rPr>
              <a:t>.</a:t>
            </a:r>
          </a:p>
          <a:p>
            <a:pPr algn="just">
              <a:lnSpc>
                <a:spcPct val="150000"/>
              </a:lnSpc>
              <a:spcBef>
                <a:spcPts val="0"/>
              </a:spcBef>
              <a:buFont typeface="Wingdings" pitchFamily="2" charset="2"/>
              <a:buChar char="q"/>
            </a:pPr>
            <a:r>
              <a:rPr lang="en-IN" sz="2600" dirty="0">
                <a:latin typeface="Times New Roman" pitchFamily="18" charset="0"/>
                <a:cs typeface="Times New Roman" pitchFamily="18" charset="0"/>
              </a:rPr>
              <a:t>While lymph nodes are specialized for trapping antigen from local tissues.</a:t>
            </a:r>
            <a:endParaRPr lang="en-US" sz="2600" dirty="0">
              <a:latin typeface="Times New Roman" pitchFamily="18" charset="0"/>
              <a:cs typeface="Times New Roman" pitchFamily="18" charset="0"/>
            </a:endParaRPr>
          </a:p>
          <a:p>
            <a:pPr algn="just">
              <a:lnSpc>
                <a:spcPct val="150000"/>
              </a:lnSpc>
              <a:spcBef>
                <a:spcPts val="0"/>
              </a:spcBef>
              <a:buFont typeface="Wingdings" pitchFamily="2" charset="2"/>
              <a:buChar char="q"/>
            </a:pPr>
            <a:r>
              <a:rPr lang="en-US" sz="2600" dirty="0">
                <a:latin typeface="Times New Roman" pitchFamily="18" charset="0"/>
                <a:cs typeface="Times New Roman" pitchFamily="18" charset="0"/>
              </a:rPr>
              <a:t>The spleen </a:t>
            </a:r>
            <a:r>
              <a:rPr lang="en-US" sz="2600" dirty="0">
                <a:solidFill>
                  <a:srgbClr val="FF0000"/>
                </a:solidFill>
                <a:latin typeface="Times New Roman" pitchFamily="18" charset="0"/>
                <a:cs typeface="Times New Roman" pitchFamily="18" charset="0"/>
              </a:rPr>
              <a:t>specializes in filtering blood and trapping blood-borne antigens</a:t>
            </a:r>
            <a:r>
              <a:rPr lang="en-US" sz="2600" dirty="0">
                <a:latin typeface="Times New Roman" pitchFamily="18" charset="0"/>
                <a:cs typeface="Times New Roman" pitchFamily="18" charset="0"/>
              </a:rPr>
              <a:t>; thus, it is particularly important in the response to systemic infections.</a:t>
            </a:r>
          </a:p>
          <a:p>
            <a:pPr algn="just">
              <a:lnSpc>
                <a:spcPct val="150000"/>
              </a:lnSpc>
              <a:spcBef>
                <a:spcPts val="0"/>
              </a:spcBef>
              <a:buFont typeface="Wingdings" pitchFamily="2" charset="2"/>
              <a:buChar char="q"/>
            </a:pPr>
            <a:r>
              <a:rPr lang="en-US" sz="2600" dirty="0">
                <a:latin typeface="Times New Roman" pitchFamily="18" charset="0"/>
                <a:cs typeface="Times New Roman" pitchFamily="18" charset="0"/>
              </a:rPr>
              <a:t>Instead, blood-borne antigens and lymphocytes are carried into the spleen through the splenic artery and out via the splenic vein.</a:t>
            </a:r>
          </a:p>
        </p:txBody>
      </p:sp>
      <p:sp>
        <p:nvSpPr>
          <p:cNvPr id="2" name="Rectangle 1"/>
          <p:cNvSpPr/>
          <p:nvPr/>
        </p:nvSpPr>
        <p:spPr>
          <a:xfrm>
            <a:off x="3856037" y="-22830"/>
            <a:ext cx="1828800" cy="784830"/>
          </a:xfrm>
          <a:prstGeom prst="rect">
            <a:avLst/>
          </a:prstGeom>
        </p:spPr>
        <p:txBody>
          <a:bodyPr wrap="square">
            <a:spAutoFit/>
          </a:bodyPr>
          <a:lstStyle/>
          <a:p>
            <a:pPr algn="just">
              <a:lnSpc>
                <a:spcPct val="150000"/>
              </a:lnSpc>
              <a:buNone/>
            </a:pPr>
            <a:r>
              <a:rPr lang="en-US" sz="3000" b="1" u="sng" dirty="0">
                <a:solidFill>
                  <a:schemeClr val="accent3">
                    <a:lumMod val="60000"/>
                    <a:lumOff val="40000"/>
                  </a:schemeClr>
                </a:solidFill>
                <a:latin typeface="Times New Roman" pitchFamily="18" charset="0"/>
                <a:cs typeface="Times New Roman" pitchFamily="18" charset="0"/>
              </a:rPr>
              <a:t>SPLEEN</a:t>
            </a:r>
            <a:r>
              <a:rPr lang="en-US" sz="3000" b="1" dirty="0">
                <a:solidFill>
                  <a:schemeClr val="accent3">
                    <a:lumMod val="60000"/>
                    <a:lumOff val="40000"/>
                  </a:schemeClr>
                </a:solidFill>
                <a:latin typeface="Times New Roman" pitchFamily="18" charset="0"/>
                <a:cs typeface="Times New Roman" pitchFamily="18" charset="0"/>
              </a:rPr>
              <a:t> </a:t>
            </a:r>
          </a:p>
        </p:txBody>
      </p:sp>
    </p:spTree>
    <p:extLst>
      <p:ext uri="{BB962C8B-B14F-4D97-AF65-F5344CB8AC3E}">
        <p14:creationId xmlns:p14="http://schemas.microsoft.com/office/powerpoint/2010/main" val="348757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437" y="762000"/>
            <a:ext cx="9448800" cy="1295400"/>
          </a:xfrm>
        </p:spPr>
        <p:txBody>
          <a:bodyPr>
            <a:normAutofit/>
          </a:bodyPr>
          <a:lstStyle/>
          <a:p>
            <a:pPr algn="just">
              <a:lnSpc>
                <a:spcPct val="150000"/>
              </a:lnSpc>
              <a:spcBef>
                <a:spcPts val="0"/>
              </a:spcBef>
              <a:buFont typeface="Wingdings" pitchFamily="2" charset="2"/>
              <a:buChar char="q"/>
            </a:pPr>
            <a:r>
              <a:rPr lang="en-IN" sz="2600" dirty="0">
                <a:latin typeface="Times New Roman" pitchFamily="18" charset="0"/>
                <a:cs typeface="Times New Roman" pitchFamily="18" charset="0"/>
              </a:rPr>
              <a:t> </a:t>
            </a:r>
            <a:r>
              <a:rPr lang="en-IN" sz="2600" dirty="0">
                <a:solidFill>
                  <a:srgbClr val="FF0000"/>
                </a:solidFill>
                <a:latin typeface="Times New Roman" pitchFamily="18" charset="0"/>
                <a:cs typeface="Times New Roman" pitchFamily="18" charset="0"/>
              </a:rPr>
              <a:t>Unlike the lymph nodes, the spleen is not supplied by lymphatic vessels</a:t>
            </a:r>
            <a:r>
              <a:rPr lang="en-IN" sz="2600"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2" name="Rectangle 1"/>
          <p:cNvSpPr/>
          <p:nvPr/>
        </p:nvSpPr>
        <p:spPr>
          <a:xfrm>
            <a:off x="3856037" y="-22830"/>
            <a:ext cx="1828800" cy="784830"/>
          </a:xfrm>
          <a:prstGeom prst="rect">
            <a:avLst/>
          </a:prstGeom>
        </p:spPr>
        <p:txBody>
          <a:bodyPr wrap="square">
            <a:spAutoFit/>
          </a:bodyPr>
          <a:lstStyle/>
          <a:p>
            <a:pPr algn="just">
              <a:lnSpc>
                <a:spcPct val="150000"/>
              </a:lnSpc>
              <a:buNone/>
            </a:pPr>
            <a:r>
              <a:rPr lang="en-US" sz="3000" b="1" u="sng" dirty="0">
                <a:solidFill>
                  <a:schemeClr val="accent3">
                    <a:lumMod val="60000"/>
                    <a:lumOff val="40000"/>
                  </a:schemeClr>
                </a:solidFill>
                <a:latin typeface="Times New Roman" pitchFamily="18" charset="0"/>
                <a:cs typeface="Times New Roman" pitchFamily="18" charset="0"/>
              </a:rPr>
              <a:t>SPLEEN</a:t>
            </a:r>
            <a:r>
              <a:rPr lang="en-US" sz="3000" b="1" dirty="0">
                <a:solidFill>
                  <a:schemeClr val="accent3">
                    <a:lumMod val="60000"/>
                    <a:lumOff val="40000"/>
                  </a:schemeClr>
                </a:solidFill>
                <a:latin typeface="Times New Roman" pitchFamily="18" charset="0"/>
                <a:cs typeface="Times New Roman" pitchFamily="18" charset="0"/>
              </a:rPr>
              <a:t>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893" t="32772" r="44489" b="48671"/>
          <a:stretch/>
        </p:blipFill>
        <p:spPr bwMode="auto">
          <a:xfrm>
            <a:off x="5809526" y="2428092"/>
            <a:ext cx="3837711" cy="400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182130" y="2057400"/>
            <a:ext cx="5350307" cy="437414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lgn="just">
              <a:lnSpc>
                <a:spcPct val="150000"/>
              </a:lnSpc>
              <a:spcBef>
                <a:spcPts val="0"/>
              </a:spcBef>
              <a:buFont typeface="Wingdings" pitchFamily="2" charset="2"/>
              <a:buChar char="q"/>
            </a:pPr>
            <a:r>
              <a:rPr lang="en-IN" sz="2600" dirty="0">
                <a:latin typeface="Times New Roman" pitchFamily="18" charset="0"/>
                <a:cs typeface="Times New Roman" pitchFamily="18" charset="0"/>
              </a:rPr>
              <a:t>Experiments  with  radioactively labelled lymphocytes show that more recirculating lymphocytes  pass  daily  through  the  spleen  than  through  all  the lymph nodes combined.</a:t>
            </a:r>
          </a:p>
        </p:txBody>
      </p:sp>
    </p:spTree>
    <p:extLst>
      <p:ext uri="{BB962C8B-B14F-4D97-AF65-F5344CB8AC3E}">
        <p14:creationId xmlns:p14="http://schemas.microsoft.com/office/powerpoint/2010/main" val="4245909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76200"/>
            <a:ext cx="3962400" cy="762000"/>
          </a:xfrm>
        </p:spPr>
        <p:txBody>
          <a:bodyPr/>
          <a:lstStyle/>
          <a:p>
            <a:r>
              <a:rPr lang="en-US" dirty="0">
                <a:solidFill>
                  <a:schemeClr val="accent3">
                    <a:lumMod val="60000"/>
                    <a:lumOff val="40000"/>
                  </a:schemeClr>
                </a:solidFill>
                <a:latin typeface="Times New Roman" pitchFamily="18" charset="0"/>
                <a:cs typeface="Times New Roman" pitchFamily="18" charset="0"/>
              </a:rPr>
              <a:t>Structure of Spleen</a:t>
            </a:r>
          </a:p>
        </p:txBody>
      </p:sp>
      <p:sp>
        <p:nvSpPr>
          <p:cNvPr id="3" name="Content Placeholder 2"/>
          <p:cNvSpPr>
            <a:spLocks noGrp="1"/>
          </p:cNvSpPr>
          <p:nvPr>
            <p:ph idx="1"/>
          </p:nvPr>
        </p:nvSpPr>
        <p:spPr>
          <a:xfrm>
            <a:off x="46037" y="609600"/>
            <a:ext cx="9601200" cy="6172200"/>
          </a:xfrm>
        </p:spPr>
        <p:txBody>
          <a:bodyPr>
            <a:noAutofit/>
          </a:bodyPr>
          <a:lstStyle/>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spleen is </a:t>
            </a:r>
            <a:r>
              <a:rPr lang="en-US" sz="2600" dirty="0">
                <a:solidFill>
                  <a:srgbClr val="FF0000"/>
                </a:solidFill>
                <a:latin typeface="Times New Roman" pitchFamily="18" charset="0"/>
                <a:cs typeface="Times New Roman" pitchFamily="18" charset="0"/>
              </a:rPr>
              <a:t>surrounded by a capsule from which a number of projections (</a:t>
            </a:r>
            <a:r>
              <a:rPr lang="en-US" sz="2600" dirty="0" err="1">
                <a:solidFill>
                  <a:srgbClr val="FF0000"/>
                </a:solidFill>
                <a:latin typeface="Times New Roman" pitchFamily="18" charset="0"/>
                <a:cs typeface="Times New Roman" pitchFamily="18" charset="0"/>
              </a:rPr>
              <a:t>trabeculae</a:t>
            </a:r>
            <a:r>
              <a:rPr lang="en-US" sz="2600" dirty="0">
                <a:solidFill>
                  <a:srgbClr val="FF0000"/>
                </a:solidFill>
                <a:latin typeface="Times New Roman" pitchFamily="18" charset="0"/>
                <a:cs typeface="Times New Roman" pitchFamily="18" charset="0"/>
              </a:rPr>
              <a:t>) extend</a:t>
            </a:r>
            <a:r>
              <a:rPr lang="en-US" sz="2600" dirty="0">
                <a:latin typeface="Times New Roman" pitchFamily="18" charset="0"/>
                <a:cs typeface="Times New Roman" pitchFamily="18" charset="0"/>
              </a:rPr>
              <a:t>, to form  a compartmentalized structure and providing structural support.</a:t>
            </a:r>
          </a:p>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Two main compartments can be distinguished in splenic tissue: the </a:t>
            </a:r>
            <a:r>
              <a:rPr lang="en-US" sz="2600" dirty="0">
                <a:solidFill>
                  <a:srgbClr val="FF0000"/>
                </a:solidFill>
                <a:latin typeface="Times New Roman" pitchFamily="18" charset="0"/>
                <a:cs typeface="Times New Roman" pitchFamily="18" charset="0"/>
              </a:rPr>
              <a:t>red pulp </a:t>
            </a:r>
            <a:r>
              <a:rPr lang="en-US" sz="2600" dirty="0">
                <a:latin typeface="Times New Roman" pitchFamily="18" charset="0"/>
                <a:cs typeface="Times New Roman" pitchFamily="18" charset="0"/>
              </a:rPr>
              <a:t>and </a:t>
            </a:r>
            <a:r>
              <a:rPr lang="en-US" sz="2600" dirty="0">
                <a:solidFill>
                  <a:srgbClr val="FF0000"/>
                </a:solidFill>
                <a:latin typeface="Times New Roman" pitchFamily="18" charset="0"/>
                <a:cs typeface="Times New Roman" pitchFamily="18" charset="0"/>
              </a:rPr>
              <a:t>white pulp</a:t>
            </a:r>
            <a:r>
              <a:rPr lang="en-US" sz="2600" dirty="0">
                <a:latin typeface="Times New Roman" pitchFamily="18" charset="0"/>
                <a:cs typeface="Times New Roman" pitchFamily="18" charset="0"/>
              </a:rPr>
              <a:t>, which are separated by a specialized region called the marginal zone.</a:t>
            </a:r>
          </a:p>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splenic </a:t>
            </a:r>
            <a:r>
              <a:rPr lang="en-US" sz="2600" dirty="0">
                <a:solidFill>
                  <a:srgbClr val="FF0000"/>
                </a:solidFill>
                <a:latin typeface="Times New Roman" pitchFamily="18" charset="0"/>
                <a:cs typeface="Times New Roman" pitchFamily="18" charset="0"/>
              </a:rPr>
              <a:t>red pulp consists of a network of sinusoids populated by red blood cells, macrophages, and some lymphocytes</a:t>
            </a:r>
            <a:r>
              <a:rPr lang="en-US" sz="2600" dirty="0">
                <a:latin typeface="Times New Roman" pitchFamily="18" charset="0"/>
                <a:cs typeface="Times New Roman" pitchFamily="18" charset="0"/>
              </a:rPr>
              <a:t>.</a:t>
            </a:r>
          </a:p>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It is the site where old and defective red blood cells are destroyed and removed.</a:t>
            </a:r>
          </a:p>
        </p:txBody>
      </p:sp>
    </p:spTree>
    <p:extLst>
      <p:ext uri="{BB962C8B-B14F-4D97-AF65-F5344CB8AC3E}">
        <p14:creationId xmlns:p14="http://schemas.microsoft.com/office/powerpoint/2010/main" val="961237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76200"/>
            <a:ext cx="3962400" cy="762000"/>
          </a:xfrm>
        </p:spPr>
        <p:txBody>
          <a:bodyPr/>
          <a:lstStyle/>
          <a:p>
            <a:r>
              <a:rPr lang="en-US" dirty="0">
                <a:solidFill>
                  <a:schemeClr val="accent3">
                    <a:lumMod val="60000"/>
                    <a:lumOff val="40000"/>
                  </a:schemeClr>
                </a:solidFill>
                <a:latin typeface="Times New Roman" pitchFamily="18" charset="0"/>
                <a:cs typeface="Times New Roman" pitchFamily="18" charset="0"/>
              </a:rPr>
              <a:t>Structure of Spleen</a:t>
            </a:r>
          </a:p>
        </p:txBody>
      </p:sp>
      <p:sp>
        <p:nvSpPr>
          <p:cNvPr id="3" name="Content Placeholder 2"/>
          <p:cNvSpPr>
            <a:spLocks noGrp="1"/>
          </p:cNvSpPr>
          <p:nvPr>
            <p:ph idx="1"/>
          </p:nvPr>
        </p:nvSpPr>
        <p:spPr>
          <a:xfrm>
            <a:off x="0" y="609600"/>
            <a:ext cx="9723437" cy="6248400"/>
          </a:xfrm>
        </p:spPr>
        <p:txBody>
          <a:bodyPr>
            <a:noAutofit/>
          </a:bodyPr>
          <a:lstStyle/>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The  splenic  </a:t>
            </a:r>
            <a:r>
              <a:rPr lang="en-IN" sz="2600" dirty="0">
                <a:solidFill>
                  <a:srgbClr val="FF0000"/>
                </a:solidFill>
                <a:latin typeface="Times New Roman" pitchFamily="18" charset="0"/>
                <a:cs typeface="Times New Roman" pitchFamily="18" charset="0"/>
              </a:rPr>
              <a:t>white  pulp</a:t>
            </a:r>
            <a:r>
              <a:rPr lang="en-IN" sz="2600" dirty="0">
                <a:latin typeface="Times New Roman" pitchFamily="18" charset="0"/>
                <a:cs typeface="Times New Roman" pitchFamily="18" charset="0"/>
              </a:rPr>
              <a:t>  surrounds the branches of the splenic artery, forming a </a:t>
            </a:r>
            <a:r>
              <a:rPr lang="en-IN" sz="2600" dirty="0">
                <a:solidFill>
                  <a:srgbClr val="FF0000"/>
                </a:solidFill>
                <a:latin typeface="Times New Roman" pitchFamily="18" charset="0"/>
                <a:cs typeface="Times New Roman" pitchFamily="18" charset="0"/>
              </a:rPr>
              <a:t>periarteriolar  lymphoid  sheath  (PALS) populated  mainly  by  T lymphocytes</a:t>
            </a:r>
            <a:r>
              <a:rPr lang="en-IN" sz="2600" dirty="0">
                <a:latin typeface="Times New Roman" pitchFamily="18" charset="0"/>
                <a:cs typeface="Times New Roman" pitchFamily="18" charset="0"/>
              </a:rPr>
              <a:t>.</a:t>
            </a:r>
          </a:p>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Primary lymphoid follicles are attached to the PALS. These follicles are rich in B cells and some of them contain germinal </a:t>
            </a:r>
            <a:r>
              <a:rPr lang="en-IN" sz="2600" dirty="0" err="1">
                <a:latin typeface="Times New Roman" pitchFamily="18" charset="0"/>
                <a:cs typeface="Times New Roman" pitchFamily="18" charset="0"/>
              </a:rPr>
              <a:t>centers</a:t>
            </a:r>
            <a:r>
              <a:rPr lang="en-IN" sz="2600" dirty="0">
                <a:latin typeface="Times New Roman" pitchFamily="18" charset="0"/>
                <a:cs typeface="Times New Roman" pitchFamily="18" charset="0"/>
              </a:rPr>
              <a:t>.</a:t>
            </a:r>
          </a:p>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The </a:t>
            </a:r>
            <a:r>
              <a:rPr lang="en-IN" sz="2600" dirty="0">
                <a:solidFill>
                  <a:srgbClr val="FF0000"/>
                </a:solidFill>
                <a:latin typeface="Times New Roman" pitchFamily="18" charset="0"/>
                <a:cs typeface="Times New Roman" pitchFamily="18" charset="0"/>
              </a:rPr>
              <a:t>marginal zone, located peripheral to the PALS, is populated by lymphocytes and macrophages</a:t>
            </a:r>
            <a:r>
              <a:rPr lang="en-IN" sz="2600" dirty="0">
                <a:latin typeface="Times New Roman" pitchFamily="18" charset="0"/>
                <a:cs typeface="Times New Roman" pitchFamily="18" charset="0"/>
              </a:rPr>
              <a:t>.</a:t>
            </a: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1918770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12" t="52297" r="8939" b="16209"/>
          <a:stretch/>
        </p:blipFill>
        <p:spPr bwMode="auto">
          <a:xfrm>
            <a:off x="427037" y="-76199"/>
            <a:ext cx="91741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2237" y="4826675"/>
            <a:ext cx="9654381" cy="2031325"/>
          </a:xfrm>
          <a:prstGeom prst="rect">
            <a:avLst/>
          </a:prstGeom>
        </p:spPr>
        <p:txBody>
          <a:bodyPr wrap="square">
            <a:spAutoFit/>
          </a:bodyPr>
          <a:lstStyle/>
          <a:p>
            <a:pPr algn="just"/>
            <a:r>
              <a:rPr lang="en-IN" dirty="0"/>
              <a:t>The splenic artery  pierces  the capsule and divides into progressively smaller arterioles, ending in vascular sinusoids that drain back into the splenic vein. The erythrocyte-filled red pulp surrounds the sinusoids. The white pulp forms a sleeve, the </a:t>
            </a:r>
            <a:r>
              <a:rPr lang="en-IN" dirty="0" err="1"/>
              <a:t>periarteriolar</a:t>
            </a:r>
            <a:r>
              <a:rPr lang="en-IN" dirty="0"/>
              <a:t> lymphoid sheath (PALS), around the arterioles; this sheath contains numerous T cells. Closely associated with the PALS is the marginal zone, an area rich in B cells that contains lymphoid follicles that can develop into secondary follicles containing germinal </a:t>
            </a:r>
            <a:r>
              <a:rPr lang="en-IN" dirty="0" err="1"/>
              <a:t>centers</a:t>
            </a:r>
            <a:r>
              <a:rPr lang="en-IN" dirty="0"/>
              <a:t>.</a:t>
            </a:r>
          </a:p>
        </p:txBody>
      </p:sp>
    </p:spTree>
    <p:extLst>
      <p:ext uri="{BB962C8B-B14F-4D97-AF65-F5344CB8AC3E}">
        <p14:creationId xmlns:p14="http://schemas.microsoft.com/office/powerpoint/2010/main" val="2839827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228600"/>
            <a:ext cx="3962400" cy="762000"/>
          </a:xfrm>
        </p:spPr>
        <p:txBody>
          <a:bodyPr/>
          <a:lstStyle/>
          <a:p>
            <a:r>
              <a:rPr lang="en-US" dirty="0">
                <a:solidFill>
                  <a:schemeClr val="accent3">
                    <a:lumMod val="60000"/>
                    <a:lumOff val="40000"/>
                  </a:schemeClr>
                </a:solidFill>
                <a:latin typeface="Times New Roman" pitchFamily="18" charset="0"/>
                <a:cs typeface="Times New Roman" pitchFamily="18" charset="0"/>
              </a:rPr>
              <a:t>Function of Spleen</a:t>
            </a:r>
          </a:p>
        </p:txBody>
      </p:sp>
      <p:sp>
        <p:nvSpPr>
          <p:cNvPr id="3" name="Content Placeholder 2"/>
          <p:cNvSpPr>
            <a:spLocks noGrp="1"/>
          </p:cNvSpPr>
          <p:nvPr>
            <p:ph idx="1"/>
          </p:nvPr>
        </p:nvSpPr>
        <p:spPr>
          <a:xfrm>
            <a:off x="-106363" y="457200"/>
            <a:ext cx="9875837" cy="6248400"/>
          </a:xfrm>
        </p:spPr>
        <p:txBody>
          <a:bodyPr>
            <a:noAutofit/>
          </a:bodyPr>
          <a:lstStyle/>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Blood-borne antigens and lymphocytes enter the spleen through the splenic artery, which empties into the marginal zone.</a:t>
            </a:r>
          </a:p>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In the marginal zone, antigen is trapped by </a:t>
            </a:r>
            <a:r>
              <a:rPr lang="en-IN" sz="2600" dirty="0" err="1">
                <a:latin typeface="Times New Roman" pitchFamily="18" charset="0"/>
                <a:cs typeface="Times New Roman" pitchFamily="18" charset="0"/>
              </a:rPr>
              <a:t>interdigitating</a:t>
            </a:r>
            <a:r>
              <a:rPr lang="en-IN" sz="2600" dirty="0">
                <a:latin typeface="Times New Roman" pitchFamily="18" charset="0"/>
                <a:cs typeface="Times New Roman" pitchFamily="18" charset="0"/>
              </a:rPr>
              <a:t> dendritic cells, which carry it to the PALS.</a:t>
            </a:r>
          </a:p>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Lymphocytes in the blood also enter sinuses in the marginal zone and migrate to the PALS.</a:t>
            </a:r>
          </a:p>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The initial activation of B and T cells takes place in the T-cell-rich  PALS. Here  </a:t>
            </a:r>
            <a:r>
              <a:rPr lang="en-IN" sz="2600" dirty="0" err="1">
                <a:latin typeface="Times New Roman" pitchFamily="18" charset="0"/>
                <a:cs typeface="Times New Roman" pitchFamily="18" charset="0"/>
              </a:rPr>
              <a:t>interdigitating</a:t>
            </a:r>
            <a:r>
              <a:rPr lang="en-IN" sz="2600" dirty="0">
                <a:latin typeface="Times New Roman" pitchFamily="18" charset="0"/>
                <a:cs typeface="Times New Roman" pitchFamily="18" charset="0"/>
              </a:rPr>
              <a:t>  dendritic  cells  capture antigen  and  present  it  combined  with  class  II  MHC  molecules to T</a:t>
            </a:r>
            <a:r>
              <a:rPr lang="en-IN" sz="2600" baseline="-25000" dirty="0">
                <a:latin typeface="Times New Roman" pitchFamily="18" charset="0"/>
                <a:cs typeface="Times New Roman" pitchFamily="18" charset="0"/>
              </a:rPr>
              <a:t>H</a:t>
            </a:r>
            <a:r>
              <a:rPr lang="en-IN" sz="2600" dirty="0">
                <a:latin typeface="Times New Roman" pitchFamily="18" charset="0"/>
                <a:cs typeface="Times New Roman" pitchFamily="18" charset="0"/>
              </a:rPr>
              <a:t> cells. Once activated, these T </a:t>
            </a:r>
            <a:r>
              <a:rPr lang="en-IN" sz="2600" baseline="-25000" dirty="0">
                <a:latin typeface="Times New Roman" pitchFamily="18" charset="0"/>
                <a:cs typeface="Times New Roman" pitchFamily="18" charset="0"/>
              </a:rPr>
              <a:t>H</a:t>
            </a:r>
            <a:r>
              <a:rPr lang="en-IN" sz="2600" dirty="0">
                <a:latin typeface="Times New Roman" pitchFamily="18" charset="0"/>
                <a:cs typeface="Times New Roman" pitchFamily="18" charset="0"/>
              </a:rPr>
              <a:t> cells can then activate B cells. </a:t>
            </a: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316952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37" y="1600200"/>
            <a:ext cx="9368318" cy="3581400"/>
          </a:xfrm>
        </p:spPr>
        <p:txBody>
          <a:bodyPr>
            <a:noAutofit/>
          </a:bodyPr>
          <a:lstStyle/>
          <a:p>
            <a:pPr marL="617220" indent="-342900" algn="just">
              <a:lnSpc>
                <a:spcPct val="170000"/>
              </a:lnSpc>
              <a:buFont typeface="Wingdings" pitchFamily="2" charset="2"/>
              <a:buChar char="q"/>
            </a:pPr>
            <a:r>
              <a:rPr lang="en-US" sz="2500" dirty="0">
                <a:latin typeface="Times New Roman" pitchFamily="18" charset="0"/>
                <a:cs typeface="Times New Roman" pitchFamily="18" charset="0"/>
              </a:rPr>
              <a:t>Lymph nodes and the spleen are not the only organs that develop secondary lymphoid microenvironments.</a:t>
            </a:r>
          </a:p>
          <a:p>
            <a:pPr marL="617220" indent="-342900" algn="just">
              <a:lnSpc>
                <a:spcPct val="170000"/>
              </a:lnSpc>
              <a:buFont typeface="Wingdings" pitchFamily="2" charset="2"/>
              <a:buChar char="q"/>
            </a:pPr>
            <a:r>
              <a:rPr lang="en-US" sz="2500" dirty="0">
                <a:latin typeface="Times New Roman" pitchFamily="18" charset="0"/>
                <a:cs typeface="Times New Roman" pitchFamily="18" charset="0"/>
              </a:rPr>
              <a:t>T and B-cell zones and lymphoid follicles are also found in mucosal membranes that line the digestive, respiratory, and urogenital systems, as well as in the skin.</a:t>
            </a:r>
          </a:p>
        </p:txBody>
      </p:sp>
      <p:sp>
        <p:nvSpPr>
          <p:cNvPr id="4" name="Title 3"/>
          <p:cNvSpPr>
            <a:spLocks noGrp="1"/>
          </p:cNvSpPr>
          <p:nvPr>
            <p:ph type="title"/>
          </p:nvPr>
        </p:nvSpPr>
        <p:spPr>
          <a:xfrm>
            <a:off x="274638" y="304800"/>
            <a:ext cx="8382000" cy="685800"/>
          </a:xfrm>
        </p:spPr>
        <p:txBody>
          <a:bodyPr/>
          <a:lstStyle/>
          <a:p>
            <a:r>
              <a:rPr lang="en-US" sz="3200" dirty="0">
                <a:solidFill>
                  <a:schemeClr val="accent3">
                    <a:lumMod val="60000"/>
                    <a:lumOff val="40000"/>
                  </a:schemeClr>
                </a:solidFill>
                <a:latin typeface="Times New Roman" pitchFamily="18" charset="0"/>
                <a:cs typeface="Times New Roman" pitchFamily="18" charset="0"/>
              </a:rPr>
              <a:t>MALT (Mucosa associated lymphoid tissues)</a:t>
            </a:r>
            <a:endParaRPr lang="en-IN" dirty="0">
              <a:solidFill>
                <a:schemeClr val="accent3">
                  <a:lumMod val="60000"/>
                  <a:lumOff val="40000"/>
                </a:schemeClr>
              </a:solidFill>
            </a:endParaRPr>
          </a:p>
        </p:txBody>
      </p:sp>
    </p:spTree>
    <p:extLst>
      <p:ext uri="{BB962C8B-B14F-4D97-AF65-F5344CB8AC3E}">
        <p14:creationId xmlns:p14="http://schemas.microsoft.com/office/powerpoint/2010/main" val="4250407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037" y="990600"/>
            <a:ext cx="8915400" cy="4267200"/>
          </a:xfrm>
        </p:spPr>
        <p:txBody>
          <a:bodyPr>
            <a:noAutofit/>
          </a:bodyPr>
          <a:lstStyle/>
          <a:p>
            <a:pPr marL="617220" indent="-342900" algn="just">
              <a:lnSpc>
                <a:spcPct val="170000"/>
              </a:lnSpc>
              <a:buFont typeface="Wingdings" pitchFamily="2" charset="2"/>
              <a:buChar char="q"/>
            </a:pPr>
            <a:r>
              <a:rPr lang="en-US" sz="2500" dirty="0">
                <a:latin typeface="Times New Roman" pitchFamily="18" charset="0"/>
                <a:cs typeface="Times New Roman" pitchFamily="18" charset="0"/>
              </a:rPr>
              <a:t>Mucosal membranes have a combined surface area of about 400 m</a:t>
            </a:r>
            <a:r>
              <a:rPr lang="en-US" sz="2500" baseline="30000" dirty="0">
                <a:latin typeface="Times New Roman" pitchFamily="18" charset="0"/>
                <a:cs typeface="Times New Roman" pitchFamily="18" charset="0"/>
              </a:rPr>
              <a:t>2</a:t>
            </a:r>
            <a:r>
              <a:rPr lang="en-US" sz="2500" dirty="0">
                <a:latin typeface="Times New Roman" pitchFamily="18" charset="0"/>
                <a:cs typeface="Times New Roman" pitchFamily="18" charset="0"/>
              </a:rPr>
              <a:t> (nearly the size of a basketball court) and are the major sites of entry for most pathogens.</a:t>
            </a:r>
          </a:p>
          <a:p>
            <a:pPr marL="617220" indent="-342900" algn="just">
              <a:lnSpc>
                <a:spcPct val="170000"/>
              </a:lnSpc>
              <a:buFont typeface="Wingdings" pitchFamily="2" charset="2"/>
              <a:buChar char="q"/>
            </a:pPr>
            <a:r>
              <a:rPr lang="en-US" sz="2500" dirty="0">
                <a:latin typeface="Times New Roman" pitchFamily="18" charset="0"/>
                <a:cs typeface="Times New Roman" pitchFamily="18" charset="0"/>
              </a:rPr>
              <a:t>These vulnerable membrane surfaces are defended by a group of organized lymphoid tissues known collectively as </a:t>
            </a:r>
            <a:r>
              <a:rPr lang="en-US" sz="2500" b="1" dirty="0">
                <a:latin typeface="Times New Roman" pitchFamily="18" charset="0"/>
                <a:cs typeface="Times New Roman" pitchFamily="18" charset="0"/>
              </a:rPr>
              <a:t>mucosa-associated lymphoid tissue (MALT). </a:t>
            </a:r>
          </a:p>
        </p:txBody>
      </p:sp>
      <p:sp>
        <p:nvSpPr>
          <p:cNvPr id="4" name="Title 3"/>
          <p:cNvSpPr>
            <a:spLocks noGrp="1"/>
          </p:cNvSpPr>
          <p:nvPr>
            <p:ph type="title"/>
          </p:nvPr>
        </p:nvSpPr>
        <p:spPr>
          <a:xfrm>
            <a:off x="274637" y="152400"/>
            <a:ext cx="9215913" cy="685800"/>
          </a:xfrm>
        </p:spPr>
        <p:txBody>
          <a:bodyPr/>
          <a:lstStyle/>
          <a:p>
            <a:r>
              <a:rPr lang="en-US" sz="3200" dirty="0">
                <a:solidFill>
                  <a:schemeClr val="accent3">
                    <a:lumMod val="60000"/>
                    <a:lumOff val="40000"/>
                  </a:schemeClr>
                </a:solidFill>
                <a:latin typeface="Times New Roman" pitchFamily="18" charset="0"/>
                <a:cs typeface="Times New Roman" pitchFamily="18" charset="0"/>
              </a:rPr>
              <a:t>MALT (Mucosa associated lymphoid tissues)</a:t>
            </a:r>
            <a:endParaRPr lang="en-IN" dirty="0">
              <a:solidFill>
                <a:schemeClr val="accent3">
                  <a:lumMod val="60000"/>
                  <a:lumOff val="40000"/>
                </a:schemeClr>
              </a:solidFill>
            </a:endParaRPr>
          </a:p>
        </p:txBody>
      </p:sp>
    </p:spTree>
    <p:extLst>
      <p:ext uri="{BB962C8B-B14F-4D97-AF65-F5344CB8AC3E}">
        <p14:creationId xmlns:p14="http://schemas.microsoft.com/office/powerpoint/2010/main" val="289519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3237" y="381000"/>
            <a:ext cx="8991600" cy="5638800"/>
          </a:xfrm>
        </p:spPr>
        <p:txBody>
          <a:bodyPr>
            <a:normAutofit/>
          </a:bodyPr>
          <a:lstStyle/>
          <a:p>
            <a:pPr algn="just">
              <a:lnSpc>
                <a:spcPct val="150000"/>
              </a:lnSpc>
              <a:buFont typeface="Wingdings" pitchFamily="2" charset="2"/>
              <a:buChar char="Ø"/>
            </a:pPr>
            <a:r>
              <a:rPr lang="en-US" sz="2600" dirty="0">
                <a:latin typeface="Times New Roman" pitchFamily="18" charset="0"/>
                <a:cs typeface="Times New Roman" pitchFamily="18" charset="0"/>
              </a:rPr>
              <a:t>The important generative organs for the mammals are the bone marrow where all types of lymphocytes originate and mature where T cells mature in thymus and reach a stage of functional competence.</a:t>
            </a:r>
          </a:p>
          <a:p>
            <a:pPr algn="just">
              <a:lnSpc>
                <a:spcPct val="150000"/>
              </a:lnSpc>
              <a:buFont typeface="Wingdings" pitchFamily="2" charset="2"/>
              <a:buChar char="Ø"/>
            </a:pPr>
            <a:r>
              <a:rPr lang="en-US" sz="2600" dirty="0">
                <a:latin typeface="Times New Roman" pitchFamily="18" charset="0"/>
                <a:cs typeface="Times New Roman" pitchFamily="18" charset="0"/>
              </a:rPr>
              <a:t>In birds, apart from bone marrow they got another generative organ the </a:t>
            </a:r>
            <a:r>
              <a:rPr lang="en-US" sz="2600" dirty="0">
                <a:solidFill>
                  <a:srgbClr val="FF0000"/>
                </a:solidFill>
                <a:latin typeface="Times New Roman" pitchFamily="18" charset="0"/>
                <a:cs typeface="Times New Roman" pitchFamily="18" charset="0"/>
              </a:rPr>
              <a:t>Bursa of </a:t>
            </a:r>
            <a:r>
              <a:rPr lang="en-US" sz="2600" dirty="0" err="1">
                <a:solidFill>
                  <a:srgbClr val="FF0000"/>
                </a:solidFill>
                <a:latin typeface="Times New Roman" pitchFamily="18" charset="0"/>
                <a:cs typeface="Times New Roman" pitchFamily="18" charset="0"/>
              </a:rPr>
              <a:t>Fabricius</a:t>
            </a:r>
            <a:r>
              <a:rPr lang="en-US" sz="2600" dirty="0">
                <a:solidFill>
                  <a:srgbClr val="FF0000"/>
                </a:solidFill>
                <a:latin typeface="Times New Roman" pitchFamily="18" charset="0"/>
                <a:cs typeface="Times New Roman" pitchFamily="18" charset="0"/>
              </a:rPr>
              <a:t>-</a:t>
            </a:r>
            <a:r>
              <a:rPr lang="en-US" sz="2600" b="1" dirty="0">
                <a:solidFill>
                  <a:srgbClr val="FF0000"/>
                </a:solidFill>
                <a:latin typeface="Times New Roman" pitchFamily="18" charset="0"/>
                <a:cs typeface="Times New Roman" pitchFamily="18" charset="0"/>
              </a:rPr>
              <a:t>the site where B cells mature</a:t>
            </a:r>
            <a:r>
              <a:rPr lang="en-US" sz="2600" dirty="0">
                <a:latin typeface="Times New Roman" pitchFamily="18" charset="0"/>
                <a:cs typeface="Times New Roman" pitchFamily="18" charset="0"/>
              </a:rPr>
              <a:t>.</a:t>
            </a:r>
          </a:p>
          <a:p>
            <a:pPr algn="just">
              <a:lnSpc>
                <a:spcPct val="150000"/>
              </a:lnSpc>
              <a:buFont typeface="Wingdings" pitchFamily="2" charset="2"/>
              <a:buChar char="Ø"/>
            </a:pPr>
            <a:r>
              <a:rPr lang="en-US" sz="2600" dirty="0">
                <a:latin typeface="Times New Roman" pitchFamily="18" charset="0"/>
                <a:cs typeface="Times New Roman" pitchFamily="18" charset="0"/>
              </a:rPr>
              <a:t>The important peripheral or secondary lymphoid organs are the lymph node, spleen, mucosa associated lymphoid tissues (MALT) and cutaneous immune 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27" y="685801"/>
            <a:ext cx="9135428" cy="3809999"/>
          </a:xfrm>
        </p:spPr>
        <p:txBody>
          <a:bodyPr>
            <a:normAutofit/>
          </a:bodyPr>
          <a:lstStyle/>
          <a:p>
            <a:pPr indent="0" algn="just">
              <a:lnSpc>
                <a:spcPct val="150000"/>
              </a:lnSpc>
              <a:buFont typeface="Wingdings" pitchFamily="2" charset="2"/>
              <a:buChar char="Ø"/>
            </a:pPr>
            <a:r>
              <a:rPr lang="en-US" sz="2600" dirty="0">
                <a:latin typeface="Times New Roman" pitchFamily="18" charset="0"/>
                <a:cs typeface="Times New Roman" pitchFamily="18" charset="0"/>
              </a:rPr>
              <a:t>Lymphoid tissue associated with different mucosal areas is sometimes given more specific names; for instance, the respiratory epithelium is referred to as </a:t>
            </a:r>
            <a:r>
              <a:rPr lang="en-US" sz="2600" b="1" dirty="0">
                <a:latin typeface="Times New Roman" pitchFamily="18" charset="0"/>
                <a:cs typeface="Times New Roman" pitchFamily="18" charset="0"/>
              </a:rPr>
              <a:t>bronchus-associated lymphoid tissue (BALT) or nasal-associated lymphoid tissue (NALT), </a:t>
            </a:r>
            <a:r>
              <a:rPr lang="en-US" sz="2600" dirty="0">
                <a:latin typeface="Times New Roman" pitchFamily="18" charset="0"/>
                <a:cs typeface="Times New Roman" pitchFamily="18" charset="0"/>
              </a:rPr>
              <a:t>and that associated with the intestinal epithelium is referred to as </a:t>
            </a:r>
            <a:r>
              <a:rPr lang="en-US" sz="2600" b="1" dirty="0">
                <a:latin typeface="Times New Roman" pitchFamily="18" charset="0"/>
                <a:cs typeface="Times New Roman" pitchFamily="18" charset="0"/>
              </a:rPr>
              <a:t>gut-associated lymphoid tissue (GALT).</a:t>
            </a:r>
            <a:endParaRPr lang="en-US" sz="2600" dirty="0">
              <a:latin typeface="Times New Roman" pitchFamily="18" charset="0"/>
              <a:cs typeface="Times New Roman" pitchFamily="18" charset="0"/>
            </a:endParaRPr>
          </a:p>
          <a:p>
            <a:pPr indent="0" algn="just">
              <a:lnSpc>
                <a:spcPct val="150000"/>
              </a:lnSpc>
            </a:pP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714185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37" y="381001"/>
            <a:ext cx="8987310" cy="6172199"/>
          </a:xfrm>
        </p:spPr>
        <p:txBody>
          <a:bodyPr>
            <a:normAutofit/>
          </a:bodyPr>
          <a:lstStyle/>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structure of GALT is well described and ranges from loose, </a:t>
            </a:r>
            <a:r>
              <a:rPr lang="en-US" sz="2600" dirty="0">
                <a:solidFill>
                  <a:srgbClr val="FF0000"/>
                </a:solidFill>
                <a:latin typeface="Times New Roman" pitchFamily="18" charset="0"/>
                <a:cs typeface="Times New Roman" pitchFamily="18" charset="0"/>
              </a:rPr>
              <a:t>barely organized clusters of lymphoid cells</a:t>
            </a:r>
            <a:r>
              <a:rPr lang="en-US" sz="2600" dirty="0">
                <a:latin typeface="Times New Roman" pitchFamily="18" charset="0"/>
                <a:cs typeface="Times New Roman" pitchFamily="18" charset="0"/>
              </a:rPr>
              <a:t> in the lamina </a:t>
            </a:r>
            <a:r>
              <a:rPr lang="en-US" sz="2600" dirty="0" err="1">
                <a:latin typeface="Times New Roman" pitchFamily="18" charset="0"/>
                <a:cs typeface="Times New Roman" pitchFamily="18" charset="0"/>
              </a:rPr>
              <a:t>propria</a:t>
            </a:r>
            <a:r>
              <a:rPr lang="en-US" sz="2600" dirty="0">
                <a:latin typeface="Times New Roman" pitchFamily="18" charset="0"/>
                <a:cs typeface="Times New Roman" pitchFamily="18" charset="0"/>
              </a:rPr>
              <a:t> of intestinal villi to</a:t>
            </a:r>
            <a:r>
              <a:rPr lang="en-US" sz="2600" dirty="0">
                <a:solidFill>
                  <a:srgbClr val="FF0000"/>
                </a:solidFill>
                <a:latin typeface="Times New Roman" pitchFamily="18" charset="0"/>
                <a:cs typeface="Times New Roman" pitchFamily="18" charset="0"/>
              </a:rPr>
              <a:t> well-organized structures such as the tonsils and adenoids (</a:t>
            </a:r>
            <a:r>
              <a:rPr lang="en-US" sz="2600" dirty="0" err="1">
                <a:solidFill>
                  <a:srgbClr val="FF0000"/>
                </a:solidFill>
                <a:latin typeface="Times New Roman" pitchFamily="18" charset="0"/>
                <a:cs typeface="Times New Roman" pitchFamily="18" charset="0"/>
              </a:rPr>
              <a:t>Waldeyer’s</a:t>
            </a:r>
            <a:r>
              <a:rPr lang="en-US" sz="2600" dirty="0">
                <a:solidFill>
                  <a:srgbClr val="FF0000"/>
                </a:solidFill>
                <a:latin typeface="Times New Roman" pitchFamily="18" charset="0"/>
                <a:cs typeface="Times New Roman" pitchFamily="18" charset="0"/>
              </a:rPr>
              <a:t> tonsil ring), the appendix, and </a:t>
            </a:r>
            <a:r>
              <a:rPr lang="en-US" sz="2600" dirty="0" err="1">
                <a:solidFill>
                  <a:srgbClr val="FF0000"/>
                </a:solidFill>
                <a:latin typeface="Times New Roman" pitchFamily="18" charset="0"/>
                <a:cs typeface="Times New Roman" pitchFamily="18" charset="0"/>
              </a:rPr>
              <a:t>Peyer’s</a:t>
            </a:r>
            <a:r>
              <a:rPr lang="en-US" sz="2600" dirty="0">
                <a:solidFill>
                  <a:srgbClr val="FF0000"/>
                </a:solidFill>
                <a:latin typeface="Times New Roman" pitchFamily="18" charset="0"/>
                <a:cs typeface="Times New Roman" pitchFamily="18" charset="0"/>
              </a:rPr>
              <a:t> patches</a:t>
            </a:r>
            <a:r>
              <a:rPr lang="en-US" sz="2600" dirty="0">
                <a:latin typeface="Times New Roman" pitchFamily="18" charset="0"/>
                <a:cs typeface="Times New Roman" pitchFamily="18" charset="0"/>
              </a:rPr>
              <a:t>, which are found within the intestinal lining and contain well-defined follicles and T-cell zones.</a:t>
            </a:r>
          </a:p>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outer mucosal epithelial layer contains </a:t>
            </a:r>
            <a:r>
              <a:rPr lang="en-US" sz="2600" b="1" dirty="0">
                <a:latin typeface="Times New Roman" pitchFamily="18" charset="0"/>
                <a:cs typeface="Times New Roman" pitchFamily="18" charset="0"/>
              </a:rPr>
              <a:t>intraepithelial lymphocytes (IELs), </a:t>
            </a:r>
            <a:r>
              <a:rPr lang="en-US" sz="2600" dirty="0">
                <a:latin typeface="Times New Roman" pitchFamily="18" charset="0"/>
                <a:cs typeface="Times New Roman" pitchFamily="18" charset="0"/>
              </a:rPr>
              <a:t>many of which are T cells. </a:t>
            </a:r>
          </a:p>
        </p:txBody>
      </p:sp>
    </p:spTree>
    <p:extLst>
      <p:ext uri="{BB962C8B-B14F-4D97-AF65-F5344CB8AC3E}">
        <p14:creationId xmlns:p14="http://schemas.microsoft.com/office/powerpoint/2010/main" val="3474888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09" y="228600"/>
            <a:ext cx="9516428" cy="6172200"/>
          </a:xfrm>
        </p:spPr>
        <p:txBody>
          <a:bodyPr>
            <a:normAutofit/>
          </a:bodyPr>
          <a:lstStyle/>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a:t>
            </a:r>
            <a:r>
              <a:rPr lang="en-US" sz="2600" b="1" dirty="0">
                <a:solidFill>
                  <a:srgbClr val="FF0000"/>
                </a:solidFill>
                <a:latin typeface="Times New Roman" pitchFamily="18" charset="0"/>
                <a:cs typeface="Times New Roman" pitchFamily="18" charset="0"/>
              </a:rPr>
              <a:t>lamina </a:t>
            </a:r>
            <a:r>
              <a:rPr lang="en-US" sz="2600" b="1" dirty="0" err="1">
                <a:solidFill>
                  <a:srgbClr val="FF0000"/>
                </a:solidFill>
                <a:latin typeface="Times New Roman" pitchFamily="18" charset="0"/>
                <a:cs typeface="Times New Roman" pitchFamily="18" charset="0"/>
              </a:rPr>
              <a:t>propria</a:t>
            </a:r>
            <a:r>
              <a:rPr lang="en-US" sz="2600" b="1" dirty="0">
                <a:solidFill>
                  <a:srgbClr val="FF0000"/>
                </a:solidFill>
                <a:latin typeface="Times New Roman" pitchFamily="18" charset="0"/>
                <a:cs typeface="Times New Roman" pitchFamily="18" charset="0"/>
              </a:rPr>
              <a:t>, which lies under the epithelial </a:t>
            </a:r>
            <a:r>
              <a:rPr lang="en-US" sz="2600" dirty="0">
                <a:solidFill>
                  <a:srgbClr val="FF0000"/>
                </a:solidFill>
                <a:latin typeface="Times New Roman" pitchFamily="18" charset="0"/>
                <a:cs typeface="Times New Roman" pitchFamily="18" charset="0"/>
              </a:rPr>
              <a:t>layer, contains large numbers of B cells, plasma cells, activated T cells, and macrophages in loose clusters</a:t>
            </a:r>
            <a:r>
              <a:rPr lang="en-US" sz="2600" dirty="0">
                <a:latin typeface="Times New Roman" pitchFamily="18" charset="0"/>
                <a:cs typeface="Times New Roman" pitchFamily="18" charset="0"/>
              </a:rPr>
              <a:t>.</a:t>
            </a:r>
          </a:p>
          <a:p>
            <a:pPr marL="731520" indent="-457200" algn="just">
              <a:lnSpc>
                <a:spcPct val="150000"/>
              </a:lnSpc>
              <a:buFont typeface="Wingdings" pitchFamily="2" charset="2"/>
              <a:buChar char="q"/>
            </a:pPr>
            <a:r>
              <a:rPr lang="en-US" sz="2600" b="1" dirty="0" err="1">
                <a:latin typeface="Times New Roman" pitchFamily="18" charset="0"/>
                <a:cs typeface="Times New Roman" pitchFamily="18" charset="0"/>
              </a:rPr>
              <a:t>Peyer’s</a:t>
            </a:r>
            <a:r>
              <a:rPr lang="en-US" sz="2600" b="1" dirty="0">
                <a:latin typeface="Times New Roman" pitchFamily="18" charset="0"/>
                <a:cs typeface="Times New Roman" pitchFamily="18" charset="0"/>
              </a:rPr>
              <a:t> patches, nodules </a:t>
            </a:r>
            <a:r>
              <a:rPr lang="en-US" sz="2600" dirty="0">
                <a:latin typeface="Times New Roman" pitchFamily="18" charset="0"/>
                <a:cs typeface="Times New Roman" pitchFamily="18" charset="0"/>
              </a:rPr>
              <a:t>of 30 to 40 lymphoid follicles, extend into the muscle layers that are just below the lamina </a:t>
            </a:r>
            <a:r>
              <a:rPr lang="en-US" sz="2600" dirty="0" err="1">
                <a:latin typeface="Times New Roman" pitchFamily="18" charset="0"/>
                <a:cs typeface="Times New Roman" pitchFamily="18" charset="0"/>
              </a:rPr>
              <a:t>propria</a:t>
            </a:r>
            <a:r>
              <a:rPr lang="en-US" sz="2600" dirty="0">
                <a:latin typeface="Times New Roman" pitchFamily="18" charset="0"/>
                <a:cs typeface="Times New Roman" pitchFamily="18" charset="0"/>
              </a:rPr>
              <a:t>.</a:t>
            </a:r>
          </a:p>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overall functional importance of MALT in the body’s defense is underscored by its large population of antibody-producing plasma cells, whose number exceeds that of plasma cells in the spleen, lymph nodes, and bone marrow combined.</a:t>
            </a:r>
          </a:p>
        </p:txBody>
      </p:sp>
    </p:spTree>
    <p:extLst>
      <p:ext uri="{BB962C8B-B14F-4D97-AF65-F5344CB8AC3E}">
        <p14:creationId xmlns:p14="http://schemas.microsoft.com/office/powerpoint/2010/main" val="2957858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837" y="5505271"/>
            <a:ext cx="9372600" cy="1200329"/>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A stained tissue cross-section of </a:t>
            </a:r>
            <a:r>
              <a:rPr lang="en-US" sz="2400" dirty="0" err="1">
                <a:latin typeface="Times New Roman" pitchFamily="18" charset="0"/>
                <a:cs typeface="Times New Roman" pitchFamily="18" charset="0"/>
              </a:rPr>
              <a:t>Peyer’s</a:t>
            </a:r>
            <a:r>
              <a:rPr lang="en-US" sz="2400" dirty="0">
                <a:latin typeface="Times New Roman" pitchFamily="18" charset="0"/>
                <a:cs typeface="Times New Roman" pitchFamily="18" charset="0"/>
              </a:rPr>
              <a:t> patch lymphoid nodules in the intestinal </a:t>
            </a:r>
            <a:r>
              <a:rPr lang="en-US" sz="2400" dirty="0" err="1">
                <a:latin typeface="Times New Roman" pitchFamily="18" charset="0"/>
                <a:cs typeface="Times New Roman" pitchFamily="18" charset="0"/>
              </a:rPr>
              <a:t>submucosa</a:t>
            </a:r>
            <a:r>
              <a:rPr lang="en-US" sz="2400" dirty="0">
                <a:latin typeface="Times New Roman" pitchFamily="18" charset="0"/>
                <a:cs typeface="Times New Roman" pitchFamily="18" charset="0"/>
              </a:rPr>
              <a:t> and The </a:t>
            </a:r>
            <a:r>
              <a:rPr lang="en-US" sz="2400" dirty="0">
                <a:solidFill>
                  <a:srgbClr val="FF0000"/>
                </a:solidFill>
                <a:latin typeface="Times New Roman" pitchFamily="18" charset="0"/>
                <a:cs typeface="Times New Roman" pitchFamily="18" charset="0"/>
              </a:rPr>
              <a:t>intestinal lamina </a:t>
            </a:r>
            <a:r>
              <a:rPr lang="en-US" sz="2400" dirty="0" err="1">
                <a:solidFill>
                  <a:srgbClr val="FF0000"/>
                </a:solidFill>
                <a:latin typeface="Times New Roman" pitchFamily="18" charset="0"/>
                <a:cs typeface="Times New Roman" pitchFamily="18" charset="0"/>
              </a:rPr>
              <a:t>propria</a:t>
            </a:r>
            <a:r>
              <a:rPr lang="en-US" sz="2400" dirty="0">
                <a:solidFill>
                  <a:srgbClr val="FF0000"/>
                </a:solidFill>
                <a:latin typeface="Times New Roman" pitchFamily="18" charset="0"/>
                <a:cs typeface="Times New Roman" pitchFamily="18" charset="0"/>
              </a:rPr>
              <a:t> contains loose clusters of lymphoid cells and diffuse follicles</a:t>
            </a:r>
          </a:p>
        </p:txBody>
      </p:sp>
      <p:pic>
        <p:nvPicPr>
          <p:cNvPr id="4" name="Picture 3" descr="Screenshot (92).png"/>
          <p:cNvPicPr>
            <a:picLocks noChangeAspect="1"/>
          </p:cNvPicPr>
          <p:nvPr/>
        </p:nvPicPr>
        <p:blipFill>
          <a:blip r:embed="rId2"/>
          <a:srcRect l="57507" t="21960" r="19972" b="13949"/>
          <a:stretch>
            <a:fillRect/>
          </a:stretch>
        </p:blipFill>
        <p:spPr>
          <a:xfrm>
            <a:off x="655637" y="0"/>
            <a:ext cx="8305800" cy="5486400"/>
          </a:xfrm>
          <a:prstGeom prst="rect">
            <a:avLst/>
          </a:prstGeom>
        </p:spPr>
      </p:pic>
    </p:spTree>
    <p:extLst>
      <p:ext uri="{BB962C8B-B14F-4D97-AF65-F5344CB8AC3E}">
        <p14:creationId xmlns:p14="http://schemas.microsoft.com/office/powerpoint/2010/main" val="1089242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437" y="609600"/>
            <a:ext cx="9342437" cy="3581400"/>
          </a:xfrm>
        </p:spPr>
        <p:txBody>
          <a:bodyPr>
            <a:noAutofit/>
          </a:bodyPr>
          <a:lstStyle/>
          <a:p>
            <a:pPr marL="617220" indent="-342900" algn="just">
              <a:lnSpc>
                <a:spcPct val="160000"/>
              </a:lnSpc>
              <a:buFont typeface="Wingdings" pitchFamily="2" charset="2"/>
              <a:buChar char="q"/>
            </a:pPr>
            <a:r>
              <a:rPr lang="en-US" sz="2500" dirty="0">
                <a:latin typeface="Times New Roman" pitchFamily="18" charset="0"/>
                <a:cs typeface="Times New Roman" pitchFamily="18" charset="0"/>
              </a:rPr>
              <a:t>Some cellular structures and activities are unique to MALT.</a:t>
            </a:r>
          </a:p>
          <a:p>
            <a:pPr marL="617220" indent="-342900" algn="just">
              <a:lnSpc>
                <a:spcPct val="160000"/>
              </a:lnSpc>
              <a:buFont typeface="Wingdings" pitchFamily="2" charset="2"/>
              <a:buChar char="q"/>
            </a:pPr>
            <a:r>
              <a:rPr lang="en-US" sz="2500" dirty="0">
                <a:latin typeface="Times New Roman" pitchFamily="18" charset="0"/>
                <a:cs typeface="Times New Roman" pitchFamily="18" charset="0"/>
              </a:rPr>
              <a:t>For instance, </a:t>
            </a:r>
            <a:r>
              <a:rPr lang="en-US" sz="2500" dirty="0">
                <a:solidFill>
                  <a:srgbClr val="FF0000"/>
                </a:solidFill>
                <a:latin typeface="Times New Roman" pitchFamily="18" charset="0"/>
                <a:cs typeface="Times New Roman" pitchFamily="18" charset="0"/>
              </a:rPr>
              <a:t>the epithelial cells of mucous membranes play an important role </a:t>
            </a:r>
            <a:r>
              <a:rPr lang="en-US" sz="2500" dirty="0">
                <a:latin typeface="Times New Roman" pitchFamily="18" charset="0"/>
                <a:cs typeface="Times New Roman" pitchFamily="18" charset="0"/>
              </a:rPr>
              <a:t>in delivering small samples of foreign antigen from the respiratory, digestive, and urogenital tracts to the underlying mucosa-associated lymphoid tissue.</a:t>
            </a:r>
          </a:p>
        </p:txBody>
      </p:sp>
    </p:spTree>
    <p:extLst>
      <p:ext uri="{BB962C8B-B14F-4D97-AF65-F5344CB8AC3E}">
        <p14:creationId xmlns:p14="http://schemas.microsoft.com/office/powerpoint/2010/main" val="3372508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37" y="533400"/>
            <a:ext cx="9342437" cy="5181600"/>
          </a:xfrm>
        </p:spPr>
        <p:txBody>
          <a:bodyPr>
            <a:noAutofit/>
          </a:bodyPr>
          <a:lstStyle/>
          <a:p>
            <a:pPr marL="617220" indent="-342900" algn="just">
              <a:lnSpc>
                <a:spcPct val="160000"/>
              </a:lnSpc>
              <a:buFont typeface="Wingdings" pitchFamily="2" charset="2"/>
              <a:buChar char="q"/>
            </a:pPr>
            <a:r>
              <a:rPr lang="en-US" sz="2500" dirty="0">
                <a:latin typeface="Times New Roman" pitchFamily="18" charset="0"/>
                <a:cs typeface="Times New Roman" pitchFamily="18" charset="0"/>
              </a:rPr>
              <a:t>In the digestive tract, specialized </a:t>
            </a:r>
            <a:r>
              <a:rPr lang="en-US" sz="2500" b="1" dirty="0">
                <a:solidFill>
                  <a:srgbClr val="FF0000"/>
                </a:solidFill>
                <a:latin typeface="Times New Roman" pitchFamily="18" charset="0"/>
                <a:cs typeface="Times New Roman" pitchFamily="18" charset="0"/>
              </a:rPr>
              <a:t>M cells transport antigen across the epithelium</a:t>
            </a:r>
            <a:r>
              <a:rPr lang="en-US" sz="2500" dirty="0">
                <a:latin typeface="Times New Roman" pitchFamily="18" charset="0"/>
                <a:cs typeface="Times New Roman" pitchFamily="18" charset="0"/>
              </a:rPr>
              <a:t>.</a:t>
            </a:r>
          </a:p>
          <a:p>
            <a:pPr marL="617220" indent="-342900" algn="just">
              <a:lnSpc>
                <a:spcPct val="160000"/>
              </a:lnSpc>
              <a:buFont typeface="Wingdings" pitchFamily="2" charset="2"/>
              <a:buChar char="q"/>
            </a:pPr>
            <a:r>
              <a:rPr lang="en-US" sz="2500" dirty="0">
                <a:latin typeface="Times New Roman" pitchFamily="18" charset="0"/>
                <a:cs typeface="Times New Roman" pitchFamily="18" charset="0"/>
              </a:rPr>
              <a:t>The structure of </a:t>
            </a:r>
            <a:r>
              <a:rPr lang="en-US" sz="2500" dirty="0">
                <a:solidFill>
                  <a:srgbClr val="FF0000"/>
                </a:solidFill>
                <a:latin typeface="Times New Roman" pitchFamily="18" charset="0"/>
                <a:cs typeface="Times New Roman" pitchFamily="18" charset="0"/>
              </a:rPr>
              <a:t>M cells is striking: they are flattened epithelial cells lacking the microvilli </a:t>
            </a:r>
            <a:r>
              <a:rPr lang="en-US" sz="2500" dirty="0">
                <a:latin typeface="Times New Roman" pitchFamily="18" charset="0"/>
                <a:cs typeface="Times New Roman" pitchFamily="18" charset="0"/>
              </a:rPr>
              <a:t>that characterize the rest of the mucosal epithelium.</a:t>
            </a:r>
          </a:p>
          <a:p>
            <a:pPr marL="617220" indent="-342900" algn="just">
              <a:lnSpc>
                <a:spcPct val="160000"/>
              </a:lnSpc>
              <a:buFont typeface="Wingdings" pitchFamily="2" charset="2"/>
              <a:buChar char="q"/>
            </a:pPr>
            <a:r>
              <a:rPr lang="en-US" sz="2500" dirty="0">
                <a:latin typeface="Times New Roman" pitchFamily="18" charset="0"/>
                <a:cs typeface="Times New Roman" pitchFamily="18" charset="0"/>
              </a:rPr>
              <a:t>They have a deep invagination, or pocket, in the </a:t>
            </a:r>
            <a:r>
              <a:rPr lang="en-US" sz="2500" dirty="0" err="1">
                <a:latin typeface="Times New Roman" pitchFamily="18" charset="0"/>
                <a:cs typeface="Times New Roman" pitchFamily="18" charset="0"/>
              </a:rPr>
              <a:t>basolateral</a:t>
            </a:r>
            <a:r>
              <a:rPr lang="en-US" sz="2500" dirty="0">
                <a:latin typeface="Times New Roman" pitchFamily="18" charset="0"/>
                <a:cs typeface="Times New Roman" pitchFamily="18" charset="0"/>
              </a:rPr>
              <a:t> plasma membrane, which is </a:t>
            </a:r>
            <a:r>
              <a:rPr lang="en-US" sz="2500" dirty="0">
                <a:solidFill>
                  <a:srgbClr val="FF0000"/>
                </a:solidFill>
                <a:latin typeface="Times New Roman" pitchFamily="18" charset="0"/>
                <a:cs typeface="Times New Roman" pitchFamily="18" charset="0"/>
              </a:rPr>
              <a:t>filled with a cluster of B cells, T cells, and macrophages.</a:t>
            </a:r>
          </a:p>
        </p:txBody>
      </p:sp>
    </p:spTree>
    <p:extLst>
      <p:ext uri="{BB962C8B-B14F-4D97-AF65-F5344CB8AC3E}">
        <p14:creationId xmlns:p14="http://schemas.microsoft.com/office/powerpoint/2010/main" val="25511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76200"/>
            <a:ext cx="9135428" cy="563555"/>
          </a:xfrm>
        </p:spPr>
        <p:txBody>
          <a:bodyPr>
            <a:normAutofit fontScale="90000"/>
          </a:bodyPr>
          <a:lstStyle/>
          <a:p>
            <a:r>
              <a:rPr lang="en-US" sz="3600" dirty="0">
                <a:latin typeface="Times New Roman" pitchFamily="18" charset="0"/>
                <a:cs typeface="Times New Roman" pitchFamily="18" charset="0"/>
              </a:rPr>
              <a:t>Function of M cell</a:t>
            </a:r>
          </a:p>
        </p:txBody>
      </p:sp>
      <p:sp>
        <p:nvSpPr>
          <p:cNvPr id="3" name="Content Placeholder 2"/>
          <p:cNvSpPr>
            <a:spLocks noGrp="1"/>
          </p:cNvSpPr>
          <p:nvPr>
            <p:ph idx="1"/>
          </p:nvPr>
        </p:nvSpPr>
        <p:spPr>
          <a:xfrm>
            <a:off x="-258763" y="533401"/>
            <a:ext cx="10058399" cy="5943599"/>
          </a:xfrm>
        </p:spPr>
        <p:txBody>
          <a:bodyPr>
            <a:noAutofit/>
          </a:bodyPr>
          <a:lstStyle/>
          <a:p>
            <a:pPr marL="731520" indent="-457200" algn="just">
              <a:lnSpc>
                <a:spcPct val="160000"/>
              </a:lnSpc>
              <a:buFont typeface="Wingdings" pitchFamily="2" charset="2"/>
              <a:buChar char="q"/>
            </a:pPr>
            <a:r>
              <a:rPr lang="en-US" sz="2500" dirty="0">
                <a:latin typeface="Times New Roman" pitchFamily="18" charset="0"/>
                <a:cs typeface="Times New Roman" pitchFamily="18" charset="0"/>
              </a:rPr>
              <a:t>Antigens in the intestinal lumen are </a:t>
            </a:r>
            <a:r>
              <a:rPr lang="en-US" sz="2500" dirty="0" err="1">
                <a:latin typeface="Times New Roman" pitchFamily="18" charset="0"/>
                <a:cs typeface="Times New Roman" pitchFamily="18" charset="0"/>
              </a:rPr>
              <a:t>endocytosed</a:t>
            </a:r>
            <a:r>
              <a:rPr lang="en-US" sz="2500" dirty="0">
                <a:latin typeface="Times New Roman" pitchFamily="18" charset="0"/>
                <a:cs typeface="Times New Roman" pitchFamily="18" charset="0"/>
              </a:rPr>
              <a:t> into vesicles that are transported from the luminal membrane to the underlying pocket membrane.</a:t>
            </a:r>
          </a:p>
          <a:p>
            <a:pPr marL="731520" indent="-457200" algn="just">
              <a:lnSpc>
                <a:spcPct val="160000"/>
              </a:lnSpc>
              <a:buFont typeface="Wingdings" pitchFamily="2" charset="2"/>
              <a:buChar char="q"/>
            </a:pPr>
            <a:r>
              <a:rPr lang="en-US" sz="2500" dirty="0">
                <a:latin typeface="Times New Roman" pitchFamily="18" charset="0"/>
                <a:cs typeface="Times New Roman" pitchFamily="18" charset="0"/>
              </a:rPr>
              <a:t>The vesicles then fuse with the pocket membrane, delivering antigens to clusters of lymphocytes and antigen-presenting cells, the most important of which are </a:t>
            </a:r>
            <a:r>
              <a:rPr lang="en-US" sz="2500" dirty="0" err="1">
                <a:latin typeface="Times New Roman" pitchFamily="18" charset="0"/>
                <a:cs typeface="Times New Roman" pitchFamily="18" charset="0"/>
              </a:rPr>
              <a:t>dendritic</a:t>
            </a:r>
            <a:r>
              <a:rPr lang="en-US" sz="2500" dirty="0">
                <a:latin typeface="Times New Roman" pitchFamily="18" charset="0"/>
                <a:cs typeface="Times New Roman" pitchFamily="18" charset="0"/>
              </a:rPr>
              <a:t> cells, contained within the pocket. </a:t>
            </a:r>
          </a:p>
          <a:p>
            <a:pPr marL="731520" indent="-457200" algn="just">
              <a:lnSpc>
                <a:spcPct val="160000"/>
              </a:lnSpc>
              <a:buFont typeface="Wingdings" pitchFamily="2" charset="2"/>
              <a:buChar char="q"/>
            </a:pPr>
            <a:r>
              <a:rPr lang="en-US" sz="2500" dirty="0">
                <a:latin typeface="Times New Roman" pitchFamily="18" charset="0"/>
                <a:cs typeface="Times New Roman" pitchFamily="18" charset="0"/>
              </a:rPr>
              <a:t>Antigen </a:t>
            </a:r>
            <a:r>
              <a:rPr lang="en-US" sz="2500" dirty="0">
                <a:solidFill>
                  <a:srgbClr val="FF0000"/>
                </a:solidFill>
                <a:latin typeface="Times New Roman" pitchFamily="18" charset="0"/>
                <a:cs typeface="Times New Roman" pitchFamily="18" charset="0"/>
              </a:rPr>
              <a:t>transported across the mucous membrane by M cells ultimately leads to the activation of B cells that differentiate and then secrete </a:t>
            </a:r>
            <a:r>
              <a:rPr lang="en-US" sz="2500" dirty="0" err="1">
                <a:solidFill>
                  <a:srgbClr val="FF0000"/>
                </a:solidFill>
                <a:latin typeface="Times New Roman" pitchFamily="18" charset="0"/>
                <a:cs typeface="Times New Roman" pitchFamily="18" charset="0"/>
              </a:rPr>
              <a:t>IgA</a:t>
            </a:r>
            <a:r>
              <a:rPr lang="en-US" sz="2500" dirty="0">
                <a:latin typeface="Times New Roman" pitchFamily="18" charset="0"/>
                <a:cs typeface="Times New Roman" pitchFamily="18" charset="0"/>
              </a:rPr>
              <a:t>.</a:t>
            </a:r>
          </a:p>
        </p:txBody>
      </p:sp>
    </p:spTree>
    <p:extLst>
      <p:ext uri="{BB962C8B-B14F-4D97-AF65-F5344CB8AC3E}">
        <p14:creationId xmlns:p14="http://schemas.microsoft.com/office/powerpoint/2010/main" val="3806322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1).png"/>
          <p:cNvPicPr>
            <a:picLocks noChangeAspect="1"/>
          </p:cNvPicPr>
          <p:nvPr/>
        </p:nvPicPr>
        <p:blipFill>
          <a:blip r:embed="rId2"/>
          <a:srcRect l="34986" t="19289" r="20723" b="24631"/>
          <a:stretch>
            <a:fillRect/>
          </a:stretch>
        </p:blipFill>
        <p:spPr>
          <a:xfrm>
            <a:off x="274637" y="304800"/>
            <a:ext cx="9875838" cy="5638800"/>
          </a:xfrm>
          <a:prstGeom prst="rect">
            <a:avLst/>
          </a:prstGeom>
        </p:spPr>
      </p:pic>
      <p:sp>
        <p:nvSpPr>
          <p:cNvPr id="3" name="TextBox 2"/>
          <p:cNvSpPr txBox="1"/>
          <p:nvPr/>
        </p:nvSpPr>
        <p:spPr>
          <a:xfrm>
            <a:off x="304800" y="6091535"/>
            <a:ext cx="9799637" cy="461665"/>
          </a:xfrm>
          <a:prstGeom prst="rect">
            <a:avLst/>
          </a:prstGeom>
          <a:noFill/>
        </p:spPr>
        <p:txBody>
          <a:bodyPr wrap="square" rtlCol="0">
            <a:spAutoFit/>
          </a:bodyPr>
          <a:lstStyle/>
          <a:p>
            <a:r>
              <a:rPr lang="en-US" sz="2400" b="1" dirty="0">
                <a:latin typeface="Times New Roman" pitchFamily="18" charset="0"/>
                <a:cs typeface="Times New Roman" pitchFamily="18" charset="0"/>
              </a:rPr>
              <a:t>Structure of M cells and production of </a:t>
            </a:r>
            <a:r>
              <a:rPr lang="en-US" sz="2400" b="1" dirty="0" err="1">
                <a:latin typeface="Times New Roman" pitchFamily="18" charset="0"/>
                <a:cs typeface="Times New Roman" pitchFamily="18" charset="0"/>
              </a:rPr>
              <a:t>IgA</a:t>
            </a:r>
            <a:r>
              <a:rPr lang="en-US" sz="2400" b="1" dirty="0">
                <a:latin typeface="Times New Roman" pitchFamily="18" charset="0"/>
                <a:cs typeface="Times New Roman" pitchFamily="18" charset="0"/>
              </a:rPr>
              <a:t> at inductive sites.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5271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152400"/>
            <a:ext cx="9139713" cy="655638"/>
          </a:xfrm>
        </p:spPr>
        <p:txBody>
          <a:bodyPr/>
          <a:lstStyle/>
          <a:p>
            <a:r>
              <a:rPr lang="en-US" dirty="0">
                <a:solidFill>
                  <a:schemeClr val="accent3">
                    <a:lumMod val="60000"/>
                    <a:lumOff val="40000"/>
                  </a:schemeClr>
                </a:solidFill>
                <a:latin typeface="Times New Roman" pitchFamily="18" charset="0"/>
                <a:cs typeface="Times New Roman" pitchFamily="18" charset="0"/>
              </a:rPr>
              <a:t>Cutaneous-Associated Lymphoid Tissue: Skin</a:t>
            </a:r>
          </a:p>
        </p:txBody>
      </p:sp>
      <p:sp>
        <p:nvSpPr>
          <p:cNvPr id="3" name="Content Placeholder 2"/>
          <p:cNvSpPr>
            <a:spLocks noGrp="1"/>
          </p:cNvSpPr>
          <p:nvPr>
            <p:ph idx="1"/>
          </p:nvPr>
        </p:nvSpPr>
        <p:spPr>
          <a:xfrm>
            <a:off x="-30163" y="838200"/>
            <a:ext cx="9647237" cy="5715000"/>
          </a:xfrm>
        </p:spPr>
        <p:txBody>
          <a:bodyPr>
            <a:normAutofit fontScale="92500"/>
          </a:bodyPr>
          <a:lstStyle/>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skin is the largest organ in the body and a critical anatomic barrier against pathogens. It also plays an important role in nonspecific (innate) defenses. </a:t>
            </a:r>
          </a:p>
          <a:p>
            <a:pPr marL="731520" indent="-457200" algn="just">
              <a:lnSpc>
                <a:spcPct val="150000"/>
              </a:lnSpc>
              <a:buFont typeface="Wingdings" pitchFamily="2" charset="2"/>
              <a:buChar char="q"/>
            </a:pPr>
            <a:r>
              <a:rPr lang="en-US" sz="2600" dirty="0">
                <a:latin typeface="Times New Roman" pitchFamily="18" charset="0"/>
                <a:cs typeface="Times New Roman" pitchFamily="18" charset="0"/>
              </a:rPr>
              <a:t>The </a:t>
            </a:r>
            <a:r>
              <a:rPr lang="en-US" sz="2600" dirty="0">
                <a:solidFill>
                  <a:srgbClr val="FF0000"/>
                </a:solidFill>
                <a:latin typeface="Times New Roman" pitchFamily="18" charset="0"/>
                <a:cs typeface="Times New Roman" pitchFamily="18" charset="0"/>
              </a:rPr>
              <a:t>epidermal (outer) layer of the skin is composed largely of specialized epithelial cells called </a:t>
            </a:r>
            <a:r>
              <a:rPr lang="en-US" sz="2600" dirty="0" err="1">
                <a:solidFill>
                  <a:srgbClr val="FF0000"/>
                </a:solidFill>
                <a:latin typeface="Times New Roman" pitchFamily="18" charset="0"/>
                <a:cs typeface="Times New Roman" pitchFamily="18" charset="0"/>
              </a:rPr>
              <a:t>keratinocytes</a:t>
            </a:r>
            <a:r>
              <a:rPr lang="en-US" sz="2600" dirty="0">
                <a:latin typeface="Times New Roman" pitchFamily="18" charset="0"/>
                <a:cs typeface="Times New Roman" pitchFamily="18" charset="0"/>
              </a:rPr>
              <a:t>. These cells secrete a number of cytokines that may function to induce a local inflammatory reaction.</a:t>
            </a:r>
          </a:p>
          <a:p>
            <a:pPr marL="731520" indent="-457200" algn="just">
              <a:lnSpc>
                <a:spcPct val="150000"/>
              </a:lnSpc>
              <a:buFont typeface="Wingdings" pitchFamily="2" charset="2"/>
              <a:buChar char="q"/>
            </a:pPr>
            <a:r>
              <a:rPr lang="en-IN" sz="2600" dirty="0">
                <a:latin typeface="Times New Roman" pitchFamily="18" charset="0"/>
                <a:cs typeface="Times New Roman" pitchFamily="18" charset="0"/>
              </a:rPr>
              <a:t>The underlying dermal layer of the </a:t>
            </a:r>
            <a:r>
              <a:rPr lang="en-IN" sz="2600" dirty="0">
                <a:solidFill>
                  <a:srgbClr val="FF0000"/>
                </a:solidFill>
                <a:latin typeface="Times New Roman" pitchFamily="18" charset="0"/>
                <a:cs typeface="Times New Roman" pitchFamily="18" charset="0"/>
              </a:rPr>
              <a:t>skin also contains scattered lymphocytes, dendritic cells, monocytes, macrophages, and may even include hematopoietic stem cells</a:t>
            </a:r>
            <a:r>
              <a:rPr lang="en-IN" sz="2600" dirty="0">
                <a:latin typeface="Times New Roman" pitchFamily="18" charset="0"/>
                <a:cs typeface="Times New Roman" pitchFamily="18" charset="0"/>
              </a:rPr>
              <a:t>.</a:t>
            </a:r>
          </a:p>
        </p:txBody>
      </p:sp>
    </p:spTree>
    <p:extLst>
      <p:ext uri="{BB962C8B-B14F-4D97-AF65-F5344CB8AC3E}">
        <p14:creationId xmlns:p14="http://schemas.microsoft.com/office/powerpoint/2010/main" val="46535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3).png"/>
          <p:cNvPicPr>
            <a:picLocks noChangeAspect="1"/>
          </p:cNvPicPr>
          <p:nvPr/>
        </p:nvPicPr>
        <p:blipFill>
          <a:blip r:embed="rId2"/>
          <a:srcRect l="37988" t="19290" r="40992" b="48664"/>
          <a:stretch>
            <a:fillRect/>
          </a:stretch>
        </p:blipFill>
        <p:spPr>
          <a:xfrm>
            <a:off x="884237" y="304800"/>
            <a:ext cx="8458200" cy="5257800"/>
          </a:xfrm>
          <a:prstGeom prst="rect">
            <a:avLst/>
          </a:prstGeom>
        </p:spPr>
      </p:pic>
      <p:sp>
        <p:nvSpPr>
          <p:cNvPr id="3" name="TextBox 2"/>
          <p:cNvSpPr txBox="1"/>
          <p:nvPr/>
        </p:nvSpPr>
        <p:spPr>
          <a:xfrm>
            <a:off x="1874837" y="5638800"/>
            <a:ext cx="6400800" cy="461665"/>
          </a:xfrm>
          <a:prstGeom prst="rect">
            <a:avLst/>
          </a:prstGeom>
          <a:noFill/>
        </p:spPr>
        <p:txBody>
          <a:bodyPr wrap="square" rtlCol="0">
            <a:spAutoFit/>
          </a:bodyPr>
          <a:lstStyle/>
          <a:p>
            <a:r>
              <a:rPr lang="en-US" sz="2400" b="1" dirty="0">
                <a:latin typeface="Times New Roman" pitchFamily="18" charset="0"/>
                <a:cs typeface="Times New Roman" pitchFamily="18" charset="0"/>
              </a:rPr>
              <a:t>The distribution of immune cells in the skin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8342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0837" y="228601"/>
            <a:ext cx="8686800" cy="3429000"/>
          </a:xfrm>
        </p:spPr>
        <p:txBody>
          <a:bodyPr>
            <a:noAutofit/>
          </a:bodyPr>
          <a:lstStyle/>
          <a:p>
            <a:pPr>
              <a:lnSpc>
                <a:spcPct val="150000"/>
              </a:lnSpc>
              <a:buNone/>
            </a:pPr>
            <a:r>
              <a:rPr lang="en-US" sz="2600" b="1" dirty="0">
                <a:latin typeface="Times New Roman" pitchFamily="18" charset="0"/>
                <a:cs typeface="Times New Roman" pitchFamily="18" charset="0"/>
              </a:rPr>
              <a:t>                              Primary lymphoid organ (Central)</a:t>
            </a:r>
          </a:p>
          <a:p>
            <a:pPr>
              <a:lnSpc>
                <a:spcPct val="150000"/>
              </a:lnSpc>
            </a:pPr>
            <a:r>
              <a:rPr lang="en-US" sz="2600" dirty="0">
                <a:latin typeface="Times New Roman" pitchFamily="18" charset="0"/>
                <a:cs typeface="Times New Roman" pitchFamily="18" charset="0"/>
              </a:rPr>
              <a:t>Organs where immature lymphocytes develop </a:t>
            </a:r>
          </a:p>
          <a:p>
            <a:pPr lvl="6">
              <a:lnSpc>
                <a:spcPct val="150000"/>
              </a:lnSpc>
              <a:buFont typeface="Wingdings" pitchFamily="2" charset="2"/>
              <a:buChar char="Ø"/>
            </a:pPr>
            <a:r>
              <a:rPr lang="en-US" sz="2600" dirty="0">
                <a:latin typeface="Times New Roman" pitchFamily="18" charset="0"/>
                <a:cs typeface="Times New Roman" pitchFamily="18" charset="0"/>
              </a:rPr>
              <a:t>Bone marrow</a:t>
            </a:r>
          </a:p>
          <a:p>
            <a:pPr lvl="6">
              <a:lnSpc>
                <a:spcPct val="150000"/>
              </a:lnSpc>
              <a:buFont typeface="Wingdings" pitchFamily="2" charset="2"/>
              <a:buChar char="Ø"/>
            </a:pPr>
            <a:r>
              <a:rPr lang="en-US" sz="2600" dirty="0">
                <a:latin typeface="Times New Roman" pitchFamily="18" charset="0"/>
                <a:cs typeface="Times New Roman" pitchFamily="18" charset="0"/>
              </a:rPr>
              <a:t>Thymus</a:t>
            </a:r>
          </a:p>
          <a:p>
            <a:pPr lvl="6">
              <a:lnSpc>
                <a:spcPct val="150000"/>
              </a:lnSpc>
              <a:buFont typeface="Wingdings" pitchFamily="2" charset="2"/>
              <a:buChar char="Ø"/>
            </a:pPr>
            <a:r>
              <a:rPr lang="en-US" sz="2600" dirty="0">
                <a:latin typeface="Times New Roman" pitchFamily="18" charset="0"/>
                <a:cs typeface="Times New Roman" pitchFamily="18" charset="0"/>
              </a:rPr>
              <a:t>Bursa of </a:t>
            </a:r>
            <a:r>
              <a:rPr lang="en-US" sz="2600" dirty="0" err="1">
                <a:latin typeface="Times New Roman" pitchFamily="18" charset="0"/>
                <a:cs typeface="Times New Roman" pitchFamily="18" charset="0"/>
              </a:rPr>
              <a:t>fabricus</a:t>
            </a:r>
            <a:endParaRPr lang="en-US" sz="2600" dirty="0">
              <a:latin typeface="Times New Roman" pitchFamily="18" charset="0"/>
              <a:cs typeface="Times New Roman" pitchFamily="18" charset="0"/>
            </a:endParaRPr>
          </a:p>
        </p:txBody>
      </p:sp>
      <p:sp>
        <p:nvSpPr>
          <p:cNvPr id="33794" name="AutoShape 2" descr="Bone marrow transplant : Why do you need it? - Bansal Hospit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3796" name="AutoShape 4" descr="Bone marrow transplant : Why do you need it? - Bansal Hospit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3798" name="AutoShape 6" descr="Bone marrow transplant : Why do you need it? - Bansal Hospit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3800" name="AutoShape 8" descr="Bone marrow transplant : Why do you need it? - Bansal Hospit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3802" name="AutoShape 10" descr="Bone marrow transplant : Why do you need it? - Bansal Hospit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bone-marrow-transplant-1.jpeg"/>
          <p:cNvPicPr>
            <a:picLocks noChangeAspect="1"/>
          </p:cNvPicPr>
          <p:nvPr/>
        </p:nvPicPr>
        <p:blipFill>
          <a:blip r:embed="rId2"/>
          <a:srcRect l="14121" t="9900" r="9273"/>
          <a:stretch>
            <a:fillRect/>
          </a:stretch>
        </p:blipFill>
        <p:spPr>
          <a:xfrm>
            <a:off x="0" y="3962400"/>
            <a:ext cx="3703637" cy="2667000"/>
          </a:xfrm>
          <a:prstGeom prst="rect">
            <a:avLst/>
          </a:prstGeom>
        </p:spPr>
      </p:pic>
      <p:sp>
        <p:nvSpPr>
          <p:cNvPr id="33804" name="AutoShape 12" descr="Thymus Gland | Definition, Examples, Diagra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9" descr="download.jpg"/>
          <p:cNvPicPr>
            <a:picLocks noChangeAspect="1"/>
          </p:cNvPicPr>
          <p:nvPr/>
        </p:nvPicPr>
        <p:blipFill>
          <a:blip r:embed="rId3"/>
          <a:stretch>
            <a:fillRect/>
          </a:stretch>
        </p:blipFill>
        <p:spPr>
          <a:xfrm>
            <a:off x="3779837" y="3962400"/>
            <a:ext cx="3124200" cy="2667000"/>
          </a:xfrm>
          <a:prstGeom prst="rect">
            <a:avLst/>
          </a:prstGeom>
        </p:spPr>
      </p:pic>
      <p:pic>
        <p:nvPicPr>
          <p:cNvPr id="11" name="Picture 10" descr="download (1).jpg"/>
          <p:cNvPicPr>
            <a:picLocks noChangeAspect="1"/>
          </p:cNvPicPr>
          <p:nvPr/>
        </p:nvPicPr>
        <p:blipFill>
          <a:blip r:embed="rId4"/>
          <a:stretch>
            <a:fillRect/>
          </a:stretch>
        </p:blipFill>
        <p:spPr>
          <a:xfrm>
            <a:off x="6980237" y="3962400"/>
            <a:ext cx="3094038" cy="2667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9).png"/>
          <p:cNvPicPr>
            <a:picLocks noChangeAspect="1"/>
          </p:cNvPicPr>
          <p:nvPr/>
        </p:nvPicPr>
        <p:blipFill>
          <a:blip r:embed="rId2"/>
          <a:srcRect l="37989" t="25966" r="22224" b="5937"/>
          <a:stretch>
            <a:fillRect/>
          </a:stretch>
        </p:blipFill>
        <p:spPr>
          <a:xfrm>
            <a:off x="0" y="289534"/>
            <a:ext cx="9799637" cy="5958866"/>
          </a:xfrm>
          <a:prstGeom prst="rect">
            <a:avLst/>
          </a:prstGeom>
        </p:spPr>
      </p:pic>
      <p:sp>
        <p:nvSpPr>
          <p:cNvPr id="3" name="TextBox 2"/>
          <p:cNvSpPr txBox="1"/>
          <p:nvPr/>
        </p:nvSpPr>
        <p:spPr>
          <a:xfrm>
            <a:off x="503237" y="6324600"/>
            <a:ext cx="9296400" cy="400110"/>
          </a:xfrm>
          <a:prstGeom prst="rect">
            <a:avLst/>
          </a:prstGeom>
          <a:noFill/>
        </p:spPr>
        <p:txBody>
          <a:bodyPr wrap="square" rtlCol="0">
            <a:spAutoFit/>
          </a:bodyPr>
          <a:lstStyle/>
          <a:p>
            <a:r>
              <a:rPr lang="en-US" sz="2000" dirty="0">
                <a:latin typeface="Times New Roman" pitchFamily="18" charset="0"/>
                <a:cs typeface="Times New Roman" pitchFamily="18" charset="0"/>
              </a:rPr>
              <a:t>The presence and location of lymphoid tissues in several major orders of vertebrates</a:t>
            </a:r>
          </a:p>
        </p:txBody>
      </p:sp>
      <p:sp>
        <p:nvSpPr>
          <p:cNvPr id="4" name="Rectangle 3"/>
          <p:cNvSpPr/>
          <p:nvPr/>
        </p:nvSpPr>
        <p:spPr>
          <a:xfrm>
            <a:off x="122237" y="0"/>
            <a:ext cx="6718506" cy="461665"/>
          </a:xfrm>
          <a:prstGeom prst="rect">
            <a:avLst/>
          </a:prstGeom>
        </p:spPr>
        <p:txBody>
          <a:bodyPr wrap="none">
            <a:spAutoFit/>
          </a:bodyPr>
          <a:lstStyle/>
          <a:p>
            <a:r>
              <a:rPr lang="en-IN" sz="2400" dirty="0">
                <a:solidFill>
                  <a:schemeClr val="accent3">
                    <a:lumMod val="60000"/>
                    <a:lumOff val="40000"/>
                  </a:schemeClr>
                </a:solidFill>
              </a:rPr>
              <a:t>Evolutionary distribution of lymphoid tissues </a:t>
            </a:r>
          </a:p>
        </p:txBody>
      </p:sp>
    </p:spTree>
    <p:extLst>
      <p:ext uri="{BB962C8B-B14F-4D97-AF65-F5344CB8AC3E}">
        <p14:creationId xmlns:p14="http://schemas.microsoft.com/office/powerpoint/2010/main" val="39868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22848" y="526445"/>
            <a:ext cx="4990650" cy="2554545"/>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IN" sz="8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mn-cs"/>
              </a:rPr>
              <a:t>Thank You</a:t>
            </a:r>
            <a:r>
              <a:rPr lang="en-IN"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mn-cs"/>
              </a:rPr>
              <a:t> </a:t>
            </a:r>
          </a:p>
        </p:txBody>
      </p:sp>
      <p:sp>
        <p:nvSpPr>
          <p:cNvPr id="2" name="Subtitle 2"/>
          <p:cNvSpPr txBox="1">
            <a:spLocks/>
          </p:cNvSpPr>
          <p:nvPr/>
        </p:nvSpPr>
        <p:spPr bwMode="auto">
          <a:xfrm>
            <a:off x="1813851" y="4624170"/>
            <a:ext cx="6310074" cy="1451278"/>
          </a:xfrm>
          <a:prstGeom prst="rect">
            <a:avLst/>
          </a:prstGeom>
          <a:noFill/>
          <a:ln>
            <a:noFill/>
          </a:ln>
        </p:spPr>
        <p:txBody>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lgn="ctr">
              <a:spcBef>
                <a:spcPct val="0"/>
              </a:spcBef>
              <a:buFont typeface="Wingdings" panose="05000000000000000000" pitchFamily="2" charset="2"/>
              <a:buNone/>
              <a:defRPr/>
            </a:pPr>
            <a:r>
              <a:rPr lang="en-US" altLang="en-US" sz="2000" dirty="0"/>
              <a:t>Dr. Sandeep Kumar Sharma, </a:t>
            </a:r>
            <a:r>
              <a:rPr lang="en-IN" altLang="en-US" sz="1400" dirty="0"/>
              <a:t>BVSc &amp; AH, </a:t>
            </a:r>
            <a:r>
              <a:rPr lang="en-IN" altLang="en-US" sz="1400" dirty="0" err="1"/>
              <a:t>MVSc</a:t>
            </a:r>
            <a:r>
              <a:rPr lang="en-IN" altLang="en-US" sz="1400" dirty="0"/>
              <a:t> and PhD </a:t>
            </a:r>
          </a:p>
          <a:p>
            <a:pPr marL="0" indent="0" algn="ctr">
              <a:spcBef>
                <a:spcPct val="0"/>
              </a:spcBef>
              <a:buFont typeface="Wingdings" panose="05000000000000000000" pitchFamily="2" charset="2"/>
              <a:buNone/>
              <a:defRPr/>
            </a:pPr>
            <a:r>
              <a:rPr lang="en-IN" altLang="en-US" sz="2000" dirty="0"/>
              <a:t>Assistant Professor, PGIVER</a:t>
            </a:r>
          </a:p>
          <a:p>
            <a:pPr marL="0" indent="0" algn="ctr">
              <a:spcBef>
                <a:spcPct val="0"/>
              </a:spcBef>
              <a:buFont typeface="Wingdings" panose="05000000000000000000" pitchFamily="2" charset="2"/>
              <a:buNone/>
              <a:defRPr/>
            </a:pPr>
            <a:r>
              <a:rPr lang="en-IN" altLang="en-US" sz="2000" dirty="0"/>
              <a:t>drsharmask01@hotmail.com</a:t>
            </a:r>
            <a:endParaRPr lang="en-US" altLang="en-US" sz="2000" dirty="0"/>
          </a:p>
          <a:p>
            <a:pPr algn="ctr">
              <a:spcBef>
                <a:spcPct val="0"/>
              </a:spcBef>
              <a:buFont typeface="Arial" panose="020B0604020202020204" pitchFamily="34" charset="0"/>
              <a:buNone/>
              <a:defRPr/>
            </a:pPr>
            <a:r>
              <a:rPr lang="en-US" altLang="en-US" sz="2000" dirty="0"/>
              <a:t>Mob. 9414775879</a:t>
            </a:r>
          </a:p>
        </p:txBody>
      </p:sp>
    </p:spTree>
    <p:extLst>
      <p:ext uri="{BB962C8B-B14F-4D97-AF65-F5344CB8AC3E}">
        <p14:creationId xmlns:p14="http://schemas.microsoft.com/office/powerpoint/2010/main" val="42519173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27037" y="152400"/>
            <a:ext cx="9067800" cy="6553200"/>
          </a:xfrm>
        </p:spPr>
        <p:txBody>
          <a:bodyPr>
            <a:noAutofit/>
          </a:bodyPr>
          <a:lstStyle/>
          <a:p>
            <a:pPr>
              <a:buNone/>
            </a:pPr>
            <a:r>
              <a:rPr lang="en-US" sz="2600" b="1" dirty="0">
                <a:latin typeface="Times New Roman" pitchFamily="18" charset="0"/>
                <a:cs typeface="Times New Roman" pitchFamily="18" charset="0"/>
              </a:rPr>
              <a:t>                           Secondary lymphoid organ (Peripheral)</a:t>
            </a:r>
          </a:p>
          <a:p>
            <a:r>
              <a:rPr lang="en-US" sz="2600" dirty="0">
                <a:latin typeface="Times New Roman" pitchFamily="18" charset="0"/>
                <a:cs typeface="Times New Roman" pitchFamily="18" charset="0"/>
              </a:rPr>
              <a:t>Tissues where antigen is localized so that it can be effectively exposed to mature lymphocytes</a:t>
            </a:r>
          </a:p>
          <a:p>
            <a:pPr lvl="6">
              <a:buFont typeface="Wingdings" pitchFamily="2" charset="2"/>
              <a:buChar char="Ø"/>
            </a:pPr>
            <a:r>
              <a:rPr lang="en-US" sz="2600" dirty="0">
                <a:latin typeface="Times New Roman" pitchFamily="18" charset="0"/>
                <a:cs typeface="Times New Roman" pitchFamily="18" charset="0"/>
              </a:rPr>
              <a:t>Lymph nodes </a:t>
            </a:r>
          </a:p>
          <a:p>
            <a:pPr lvl="6">
              <a:buFont typeface="Wingdings" pitchFamily="2" charset="2"/>
              <a:buChar char="Ø"/>
            </a:pPr>
            <a:r>
              <a:rPr lang="en-US" sz="2600" dirty="0">
                <a:latin typeface="Times New Roman" pitchFamily="18" charset="0"/>
                <a:cs typeface="Times New Roman" pitchFamily="18" charset="0"/>
              </a:rPr>
              <a:t>Spleen</a:t>
            </a:r>
          </a:p>
          <a:p>
            <a:pPr lvl="6">
              <a:buFont typeface="Wingdings" pitchFamily="2" charset="2"/>
              <a:buChar char="Ø"/>
            </a:pPr>
            <a:r>
              <a:rPr lang="en-US" sz="2600" dirty="0">
                <a:latin typeface="Times New Roman" pitchFamily="18" charset="0"/>
                <a:cs typeface="Times New Roman" pitchFamily="18" charset="0"/>
              </a:rPr>
              <a:t>Tonsils  </a:t>
            </a:r>
          </a:p>
          <a:p>
            <a:pPr lvl="6">
              <a:buFont typeface="Wingdings" pitchFamily="2" charset="2"/>
              <a:buChar char="Ø"/>
            </a:pPr>
            <a:r>
              <a:rPr lang="en-US" sz="2600" dirty="0">
                <a:latin typeface="Times New Roman" pitchFamily="18" charset="0"/>
                <a:cs typeface="Times New Roman" pitchFamily="18" charset="0"/>
              </a:rPr>
              <a:t>Appendix </a:t>
            </a:r>
          </a:p>
          <a:p>
            <a:pPr lvl="6">
              <a:buFont typeface="Wingdings" pitchFamily="2" charset="2"/>
              <a:buChar char="Ø"/>
            </a:pPr>
            <a:r>
              <a:rPr lang="en-US" sz="2600" dirty="0" err="1">
                <a:latin typeface="Times New Roman" pitchFamily="18" charset="0"/>
                <a:cs typeface="Times New Roman" pitchFamily="18" charset="0"/>
              </a:rPr>
              <a:t>Peyer's</a:t>
            </a:r>
            <a:r>
              <a:rPr lang="en-US" sz="2600" dirty="0">
                <a:latin typeface="Times New Roman" pitchFamily="18" charset="0"/>
                <a:cs typeface="Times New Roman" pitchFamily="18" charset="0"/>
              </a:rPr>
              <a:t> Patches (of GI tract)</a:t>
            </a:r>
          </a:p>
          <a:p>
            <a:pPr lvl="6">
              <a:buFont typeface="Wingdings" pitchFamily="2" charset="2"/>
              <a:buChar char="Ø"/>
            </a:pPr>
            <a:r>
              <a:rPr lang="en-US" sz="2600" dirty="0">
                <a:latin typeface="Times New Roman" pitchFamily="18" charset="0"/>
                <a:cs typeface="Times New Roman" pitchFamily="18" charset="0"/>
              </a:rPr>
              <a:t>Adenoids</a:t>
            </a:r>
          </a:p>
          <a:p>
            <a:pPr lvl="6">
              <a:buFont typeface="Wingdings" pitchFamily="2" charset="2"/>
              <a:buChar char="Ø"/>
            </a:pPr>
            <a:r>
              <a:rPr lang="en-US" sz="2600" dirty="0">
                <a:latin typeface="Times New Roman" pitchFamily="18" charset="0"/>
                <a:cs typeface="Times New Roman" pitchFamily="18" charset="0"/>
              </a:rPr>
              <a:t>MALT (Mucosal-Associated Lymphoid Tissue) </a:t>
            </a:r>
          </a:p>
          <a:p>
            <a:pPr lvl="6">
              <a:buFont typeface="Wingdings" pitchFamily="2" charset="2"/>
              <a:buChar char="Ø"/>
            </a:pPr>
            <a:r>
              <a:rPr lang="en-US" sz="2600" dirty="0">
                <a:latin typeface="Times New Roman" pitchFamily="18" charset="0"/>
                <a:cs typeface="Times New Roman" pitchFamily="18" charset="0"/>
              </a:rPr>
              <a:t>GALT (Gut-Associated Lymphoid Tissue)</a:t>
            </a:r>
          </a:p>
          <a:p>
            <a:pPr lvl="6">
              <a:buFont typeface="Wingdings" pitchFamily="2" charset="2"/>
              <a:buChar char="Ø"/>
            </a:pPr>
            <a:r>
              <a:rPr lang="en-US" sz="2600" dirty="0">
                <a:latin typeface="Times New Roman" pitchFamily="18" charset="0"/>
                <a:cs typeface="Times New Roman" pitchFamily="18" charset="0"/>
              </a:rPr>
              <a:t>BALT (Bronchial-Associated Lymphoid Tissue)</a:t>
            </a:r>
          </a:p>
          <a:p>
            <a:pPr lvl="6">
              <a:buFont typeface="Wingdings" pitchFamily="2" charset="2"/>
              <a:buChar char="Ø"/>
            </a:pPr>
            <a:r>
              <a:rPr lang="en-US" sz="2600" dirty="0">
                <a:latin typeface="Times New Roman" pitchFamily="18" charset="0"/>
                <a:cs typeface="Times New Roman" pitchFamily="18" charset="0"/>
              </a:rPr>
              <a:t>NALT (Nose-Associated Lymphoid Tissue)</a:t>
            </a:r>
          </a:p>
          <a:p>
            <a:pPr lvl="6">
              <a:buFont typeface="Wingdings" pitchFamily="2" charset="2"/>
              <a:buChar char="Ø"/>
            </a:pPr>
            <a:r>
              <a:rPr lang="en-US" sz="2600" dirty="0">
                <a:latin typeface="Times New Roman" pitchFamily="18" charset="0"/>
                <a:cs typeface="Times New Roman" pitchFamily="18" charset="0"/>
              </a:rPr>
              <a:t>VALT (</a:t>
            </a:r>
            <a:r>
              <a:rPr lang="en-US" sz="2600" dirty="0" err="1">
                <a:latin typeface="Times New Roman" pitchFamily="18" charset="0"/>
                <a:cs typeface="Times New Roman" pitchFamily="18" charset="0"/>
              </a:rPr>
              <a:t>Vulvovaginal</a:t>
            </a:r>
            <a:r>
              <a:rPr lang="en-US" sz="2600" dirty="0">
                <a:latin typeface="Times New Roman" pitchFamily="18" charset="0"/>
                <a:cs typeface="Times New Roman" pitchFamily="18" charset="0"/>
              </a:rPr>
              <a:t>-Associated Lymphoid Tissue)</a:t>
            </a:r>
          </a:p>
          <a:p>
            <a:endParaRPr lang="en-US" sz="2600" dirty="0">
              <a:latin typeface="Times New Roman" pitchFamily="18" charset="0"/>
              <a:cs typeface="Times New Roman" pitchFamily="18" charset="0"/>
            </a:endParaRPr>
          </a:p>
          <a:p>
            <a:endParaRPr lang="en-US" sz="2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Solution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Solution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SOLUTION: Lymphoid organs - Studypool"/>
          <p:cNvPicPr>
            <a:picLocks noChangeAspect="1" noChangeArrowheads="1"/>
          </p:cNvPicPr>
          <p:nvPr/>
        </p:nvPicPr>
        <p:blipFill>
          <a:blip r:embed="rId2"/>
          <a:srcRect/>
          <a:stretch>
            <a:fillRect/>
          </a:stretch>
        </p:blipFill>
        <p:spPr bwMode="auto">
          <a:xfrm>
            <a:off x="0" y="0"/>
            <a:ext cx="10150475"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27037" y="762000"/>
            <a:ext cx="9144000" cy="5867400"/>
          </a:xfrm>
        </p:spPr>
        <p:txBody>
          <a:bodyPr>
            <a:noAutofit/>
          </a:bodyPr>
          <a:lstStyle/>
          <a:p>
            <a:pPr algn="just">
              <a:lnSpc>
                <a:spcPct val="160000"/>
              </a:lnSpc>
              <a:buNone/>
            </a:pPr>
            <a:r>
              <a:rPr lang="en-US" sz="2600" dirty="0">
                <a:latin typeface="Times New Roman" pitchFamily="18" charset="0"/>
                <a:cs typeface="Times New Roman" pitchFamily="18" charset="0"/>
              </a:rPr>
              <a:t>The first of the primary lymphoid organ is the bone marrow where all types of lymphocytes originate and mature. </a:t>
            </a:r>
          </a:p>
          <a:p>
            <a:pPr algn="just">
              <a:lnSpc>
                <a:spcPct val="160000"/>
              </a:lnSpc>
              <a:buFont typeface="Wingdings" pitchFamily="2" charset="2"/>
              <a:buChar char="Ø"/>
            </a:pPr>
            <a:r>
              <a:rPr lang="en-US" sz="2600" dirty="0">
                <a:latin typeface="Times New Roman" pitchFamily="18" charset="0"/>
                <a:cs typeface="Times New Roman" pitchFamily="18" charset="0"/>
              </a:rPr>
              <a:t>The </a:t>
            </a:r>
            <a:r>
              <a:rPr lang="en-US" sz="2600" dirty="0">
                <a:solidFill>
                  <a:srgbClr val="FF0000"/>
                </a:solidFill>
                <a:latin typeface="Times New Roman" pitchFamily="18" charset="0"/>
                <a:cs typeface="Times New Roman" pitchFamily="18" charset="0"/>
              </a:rPr>
              <a:t>earliest forms of both T and B lymphocytes are recognized within the bone marrow</a:t>
            </a:r>
            <a:r>
              <a:rPr lang="en-US" sz="2600" dirty="0">
                <a:latin typeface="Times New Roman" pitchFamily="18" charset="0"/>
                <a:cs typeface="Times New Roman" pitchFamily="18" charset="0"/>
              </a:rPr>
              <a:t>, but in most species both immature cell types are exported from the marrow to undergo final maturation in further primary lymphoid tissues elsewhere in body. </a:t>
            </a:r>
          </a:p>
          <a:p>
            <a:pPr algn="just">
              <a:lnSpc>
                <a:spcPct val="160000"/>
              </a:lnSpc>
              <a:buFont typeface="Wingdings" pitchFamily="2" charset="2"/>
              <a:buChar char="Ø"/>
            </a:pPr>
            <a:r>
              <a:rPr lang="en-US" sz="2600" dirty="0">
                <a:latin typeface="Times New Roman" pitchFamily="18" charset="0"/>
                <a:cs typeface="Times New Roman" pitchFamily="18" charset="0"/>
              </a:rPr>
              <a:t>In group II mammals such as </a:t>
            </a:r>
            <a:r>
              <a:rPr lang="en-US" sz="2600" dirty="0">
                <a:solidFill>
                  <a:srgbClr val="FF0000"/>
                </a:solidFill>
                <a:latin typeface="Times New Roman" pitchFamily="18" charset="0"/>
                <a:cs typeface="Times New Roman" pitchFamily="18" charset="0"/>
              </a:rPr>
              <a:t>rabbits and rodents </a:t>
            </a:r>
            <a:r>
              <a:rPr lang="en-US" sz="2600" dirty="0">
                <a:latin typeface="Times New Roman" pitchFamily="18" charset="0"/>
                <a:cs typeface="Times New Roman" pitchFamily="18" charset="0"/>
              </a:rPr>
              <a:t>B-cell development occurs within the </a:t>
            </a:r>
            <a:r>
              <a:rPr lang="en-US" sz="2600" dirty="0">
                <a:solidFill>
                  <a:srgbClr val="FF0000"/>
                </a:solidFill>
                <a:latin typeface="Times New Roman" pitchFamily="18" charset="0"/>
                <a:cs typeface="Times New Roman" pitchFamily="18" charset="0"/>
              </a:rPr>
              <a:t>bone marrow and in Appendix of rabbits.</a:t>
            </a:r>
          </a:p>
        </p:txBody>
      </p:sp>
      <p:sp>
        <p:nvSpPr>
          <p:cNvPr id="5" name="Title 4"/>
          <p:cNvSpPr>
            <a:spLocks noGrp="1"/>
          </p:cNvSpPr>
          <p:nvPr>
            <p:ph type="title"/>
          </p:nvPr>
        </p:nvSpPr>
        <p:spPr>
          <a:xfrm>
            <a:off x="274637" y="228600"/>
            <a:ext cx="8289555" cy="579438"/>
          </a:xfrm>
        </p:spPr>
        <p:txBody>
          <a:bodyPr/>
          <a:lstStyle/>
          <a:p>
            <a:r>
              <a:rPr lang="en-US" sz="3200" b="1" dirty="0">
                <a:solidFill>
                  <a:schemeClr val="accent1"/>
                </a:solidFill>
                <a:latin typeface="Times New Roman" pitchFamily="18" charset="0"/>
                <a:cs typeface="Times New Roman" pitchFamily="18" charset="0"/>
              </a:rPr>
              <a:t>BONE MARROW</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27037" y="609600"/>
            <a:ext cx="8991600" cy="5791200"/>
          </a:xfrm>
        </p:spPr>
        <p:txBody>
          <a:bodyPr>
            <a:normAutofit/>
          </a:bodyPr>
          <a:lstStyle/>
          <a:p>
            <a:pPr algn="just">
              <a:lnSpc>
                <a:spcPct val="150000"/>
              </a:lnSpc>
              <a:buFont typeface="Wingdings" pitchFamily="2" charset="2"/>
              <a:buChar char="Ø"/>
            </a:pPr>
            <a:r>
              <a:rPr lang="en-US" sz="2600" dirty="0">
                <a:latin typeface="Times New Roman" pitchFamily="18" charset="0"/>
                <a:cs typeface="Times New Roman" pitchFamily="18" charset="0"/>
              </a:rPr>
              <a:t>Bone marrow is the soft, flexible connective tissue within bone cavities. </a:t>
            </a:r>
          </a:p>
          <a:p>
            <a:pPr algn="just">
              <a:lnSpc>
                <a:spcPct val="150000"/>
              </a:lnSpc>
              <a:buFont typeface="Wingdings" pitchFamily="2" charset="2"/>
              <a:buChar char="Ø"/>
            </a:pPr>
            <a:r>
              <a:rPr lang="en-US" sz="2600" dirty="0">
                <a:latin typeface="Times New Roman" pitchFamily="18" charset="0"/>
                <a:cs typeface="Times New Roman" pitchFamily="18" charset="0"/>
              </a:rPr>
              <a:t>Bone marrow is separated into a </a:t>
            </a:r>
            <a:r>
              <a:rPr lang="en-US" sz="2600" dirty="0">
                <a:solidFill>
                  <a:srgbClr val="FF0000"/>
                </a:solidFill>
                <a:latin typeface="Times New Roman" pitchFamily="18" charset="0"/>
                <a:cs typeface="Times New Roman" pitchFamily="18" charset="0"/>
              </a:rPr>
              <a:t>vascular section and non-vascular sections</a:t>
            </a:r>
            <a:r>
              <a:rPr lang="en-US" sz="2600" dirty="0">
                <a:latin typeface="Times New Roman" pitchFamily="18" charset="0"/>
                <a:cs typeface="Times New Roman" pitchFamily="18" charset="0"/>
              </a:rPr>
              <a:t>.</a:t>
            </a:r>
          </a:p>
          <a:p>
            <a:pPr algn="just">
              <a:lnSpc>
                <a:spcPct val="150000"/>
              </a:lnSpc>
              <a:buFont typeface="Wingdings" pitchFamily="2" charset="2"/>
              <a:buChar char="Ø"/>
            </a:pPr>
            <a:r>
              <a:rPr lang="en-US" sz="2600" dirty="0">
                <a:latin typeface="Times New Roman" pitchFamily="18" charset="0"/>
                <a:cs typeface="Times New Roman" pitchFamily="18" charset="0"/>
              </a:rPr>
              <a:t>There are two categories of bone marrow tissue: </a:t>
            </a:r>
            <a:r>
              <a:rPr lang="en-US" sz="2600" b="1" dirty="0">
                <a:solidFill>
                  <a:srgbClr val="FF0000"/>
                </a:solidFill>
                <a:latin typeface="Times New Roman" pitchFamily="18" charset="0"/>
                <a:cs typeface="Times New Roman" pitchFamily="18" charset="0"/>
              </a:rPr>
              <a:t>red marrow and yellow marrow</a:t>
            </a:r>
            <a:r>
              <a:rPr lang="en-US" sz="2600" dirty="0">
                <a:latin typeface="Times New Roman" pitchFamily="18" charset="0"/>
                <a:cs typeface="Times New Roman" pitchFamily="18" charset="0"/>
              </a:rPr>
              <a:t>. </a:t>
            </a:r>
          </a:p>
          <a:p>
            <a:pPr algn="just">
              <a:lnSpc>
                <a:spcPct val="150000"/>
              </a:lnSpc>
              <a:buFont typeface="Wingdings" pitchFamily="2" charset="2"/>
              <a:buChar char="Ø"/>
            </a:pPr>
            <a:r>
              <a:rPr lang="en-US" sz="2600" dirty="0">
                <a:solidFill>
                  <a:schemeClr val="accent3">
                    <a:lumMod val="60000"/>
                    <a:lumOff val="40000"/>
                  </a:schemeClr>
                </a:solidFill>
                <a:latin typeface="Times New Roman" pitchFamily="18" charset="0"/>
                <a:cs typeface="Times New Roman" pitchFamily="18" charset="0"/>
              </a:rPr>
              <a:t>From birth the majority of bone marrow is red marrow</a:t>
            </a:r>
            <a:r>
              <a:rPr lang="en-US" sz="2600" dirty="0">
                <a:latin typeface="Times New Roman" pitchFamily="18" charset="0"/>
                <a:cs typeface="Times New Roman" pitchFamily="18" charset="0"/>
              </a:rPr>
              <a:t>, after growth and maturation, increasing amounts of red marrow are replaced by yellow marrow.</a:t>
            </a:r>
          </a:p>
        </p:txBody>
      </p:sp>
      <p:sp>
        <p:nvSpPr>
          <p:cNvPr id="2" name="Rectangle 1"/>
          <p:cNvSpPr/>
          <p:nvPr/>
        </p:nvSpPr>
        <p:spPr>
          <a:xfrm>
            <a:off x="316050" y="24825"/>
            <a:ext cx="1863587" cy="584775"/>
          </a:xfrm>
          <a:prstGeom prst="rect">
            <a:avLst/>
          </a:prstGeom>
        </p:spPr>
        <p:txBody>
          <a:bodyPr wrap="none">
            <a:spAutoFit/>
          </a:bodyPr>
          <a:lstStyle/>
          <a:p>
            <a:r>
              <a:rPr lang="en-US" sz="3200" b="1" dirty="0">
                <a:solidFill>
                  <a:schemeClr val="accent1"/>
                </a:solidFill>
                <a:latin typeface="Times New Roman" pitchFamily="18" charset="0"/>
                <a:cs typeface="Times New Roman" pitchFamily="18" charset="0"/>
              </a:rPr>
              <a:t>Structure</a:t>
            </a:r>
            <a:endParaRPr lang="en-IN" sz="3200" dirty="0">
              <a:solidFill>
                <a:schemeClr val="accent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79</TotalTime>
  <Words>3042</Words>
  <Application>Microsoft Office PowerPoint</Application>
  <PresentationFormat>Custom</PresentationFormat>
  <Paragraphs>175</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Century Schoolbook</vt:lpstr>
      <vt:lpstr>Times New Roman</vt:lpstr>
      <vt:lpstr>Wingdings</vt:lpstr>
      <vt:lpstr>Wingdings 2</vt:lpstr>
      <vt:lpstr>Oriel</vt:lpstr>
      <vt:lpstr>Organs of the Immune System</vt:lpstr>
      <vt:lpstr>PowerPoint Presentation</vt:lpstr>
      <vt:lpstr>PowerPoint Presentation</vt:lpstr>
      <vt:lpstr>PowerPoint Presentation</vt:lpstr>
      <vt:lpstr>PowerPoint Presentation</vt:lpstr>
      <vt:lpstr>PowerPoint Presentation</vt:lpstr>
      <vt:lpstr>PowerPoint Presentation</vt:lpstr>
      <vt:lpstr>BONE MARROW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Lymphatic System</vt:lpstr>
      <vt:lpstr>PowerPoint Presentation</vt:lpstr>
      <vt:lpstr>PowerPoint Presentation</vt:lpstr>
      <vt:lpstr>PowerPoint Presentation</vt:lpstr>
      <vt:lpstr> LYMPH NODES</vt:lpstr>
      <vt:lpstr>PowerPoint Presentation</vt:lpstr>
      <vt:lpstr>PowerPoint Presentation</vt:lpstr>
      <vt:lpstr>PowerPoint Presentation</vt:lpstr>
      <vt:lpstr>PowerPoint Presentation</vt:lpstr>
      <vt:lpstr>PowerPoint Presentation</vt:lpstr>
      <vt:lpstr>PowerPoint Presentation</vt:lpstr>
      <vt:lpstr>Structure of Spleen</vt:lpstr>
      <vt:lpstr>Structure of Spleen</vt:lpstr>
      <vt:lpstr>PowerPoint Presentation</vt:lpstr>
      <vt:lpstr>Function of Spleen</vt:lpstr>
      <vt:lpstr>MALT (Mucosa associated lymphoid tissues)</vt:lpstr>
      <vt:lpstr>MALT (Mucosa associated lymphoid tissues)</vt:lpstr>
      <vt:lpstr>PowerPoint Presentation</vt:lpstr>
      <vt:lpstr>PowerPoint Presentation</vt:lpstr>
      <vt:lpstr>PowerPoint Presentation</vt:lpstr>
      <vt:lpstr>PowerPoint Presentation</vt:lpstr>
      <vt:lpstr>PowerPoint Presentation</vt:lpstr>
      <vt:lpstr>PowerPoint Presentation</vt:lpstr>
      <vt:lpstr>Function of M cell</vt:lpstr>
      <vt:lpstr>PowerPoint Presentation</vt:lpstr>
      <vt:lpstr>Cutaneous-Associated Lymphoid Tissue: Skin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Vipin</dc:creator>
  <cp:lastModifiedBy>PGIVER DEPT</cp:lastModifiedBy>
  <cp:revision>204</cp:revision>
  <dcterms:created xsi:type="dcterms:W3CDTF">2006-08-16T00:00:00Z</dcterms:created>
  <dcterms:modified xsi:type="dcterms:W3CDTF">2025-01-01T04:00:46Z</dcterms:modified>
</cp:coreProperties>
</file>